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2.xml" ContentType="application/vnd.openxmlformats-officedocument.presentationml.comments+xml"/>
  <Override PartName="/ppt/notesSlides/notesSlide21.xml" ContentType="application/vnd.openxmlformats-officedocument.presentationml.notesSlide+xml"/>
  <Override PartName="/ppt/charts/chart1.xml" ContentType="application/vnd.openxmlformats-officedocument.drawingml.chart+xml"/>
  <Override PartName="/ppt/comments/comment3.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476" r:id="rId2"/>
    <p:sldId id="256" r:id="rId3"/>
    <p:sldId id="340" r:id="rId4"/>
    <p:sldId id="515" r:id="rId5"/>
    <p:sldId id="491" r:id="rId6"/>
    <p:sldId id="493" r:id="rId7"/>
    <p:sldId id="492" r:id="rId8"/>
    <p:sldId id="516" r:id="rId9"/>
    <p:sldId id="477" r:id="rId10"/>
    <p:sldId id="478" r:id="rId11"/>
    <p:sldId id="524" r:id="rId12"/>
    <p:sldId id="479" r:id="rId13"/>
    <p:sldId id="480" r:id="rId14"/>
    <p:sldId id="481" r:id="rId15"/>
    <p:sldId id="482" r:id="rId16"/>
    <p:sldId id="483" r:id="rId17"/>
    <p:sldId id="484" r:id="rId18"/>
    <p:sldId id="532" r:id="rId19"/>
    <p:sldId id="528" r:id="rId20"/>
    <p:sldId id="523" r:id="rId21"/>
    <p:sldId id="485" r:id="rId22"/>
    <p:sldId id="486" r:id="rId23"/>
    <p:sldId id="487" r:id="rId24"/>
    <p:sldId id="488" r:id="rId25"/>
    <p:sldId id="489" r:id="rId26"/>
    <p:sldId id="490" r:id="rId27"/>
    <p:sldId id="522" r:id="rId28"/>
    <p:sldId id="526" r:id="rId29"/>
    <p:sldId id="527" r:id="rId30"/>
    <p:sldId id="506" r:id="rId31"/>
    <p:sldId id="517" r:id="rId32"/>
    <p:sldId id="494" r:id="rId33"/>
    <p:sldId id="495" r:id="rId34"/>
    <p:sldId id="496" r:id="rId35"/>
    <p:sldId id="497" r:id="rId36"/>
    <p:sldId id="498" r:id="rId37"/>
    <p:sldId id="500" r:id="rId38"/>
    <p:sldId id="504" r:id="rId39"/>
    <p:sldId id="505" r:id="rId40"/>
    <p:sldId id="501" r:id="rId41"/>
    <p:sldId id="502" r:id="rId42"/>
    <p:sldId id="503" r:id="rId43"/>
    <p:sldId id="518" r:id="rId44"/>
    <p:sldId id="507" r:id="rId45"/>
    <p:sldId id="508" r:id="rId46"/>
    <p:sldId id="509" r:id="rId47"/>
    <p:sldId id="510" r:id="rId48"/>
    <p:sldId id="511" r:id="rId49"/>
    <p:sldId id="512" r:id="rId50"/>
    <p:sldId id="513" r:id="rId51"/>
    <p:sldId id="529" r:id="rId52"/>
    <p:sldId id="530" r:id="rId53"/>
    <p:sldId id="533" r:id="rId54"/>
    <p:sldId id="531" r:id="rId55"/>
    <p:sldId id="519" r:id="rId5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476"/>
            <p14:sldId id="256"/>
            <p14:sldId id="340"/>
          </p14:sldIdLst>
        </p14:section>
        <p14:section name="Giới thiệu học phần" id="{7ECD22BB-A909-4A94-86EB-C84EA9A73197}">
          <p14:sldIdLst>
            <p14:sldId id="515"/>
            <p14:sldId id="491"/>
            <p14:sldId id="493"/>
            <p14:sldId id="492"/>
          </p14:sldIdLst>
        </p14:section>
        <p14:section name="Thời sự" id="{ED28AEDB-255E-4697-B1ED-AC86CE4F4698}">
          <p14:sldIdLst>
            <p14:sldId id="516"/>
            <p14:sldId id="477"/>
            <p14:sldId id="478"/>
            <p14:sldId id="524"/>
            <p14:sldId id="479"/>
            <p14:sldId id="480"/>
            <p14:sldId id="481"/>
            <p14:sldId id="482"/>
            <p14:sldId id="483"/>
            <p14:sldId id="484"/>
            <p14:sldId id="532"/>
            <p14:sldId id="528"/>
            <p14:sldId id="523"/>
            <p14:sldId id="485"/>
          </p14:sldIdLst>
        </p14:section>
        <p14:section name="Đối tượng ATTT" id="{31482B67-B563-40AD-BD7B-9A37BF824E4F}">
          <p14:sldIdLst>
            <p14:sldId id="486"/>
            <p14:sldId id="487"/>
            <p14:sldId id="488"/>
            <p14:sldId id="489"/>
            <p14:sldId id="490"/>
            <p14:sldId id="522"/>
            <p14:sldId id="526"/>
            <p14:sldId id="527"/>
            <p14:sldId id="506"/>
            <p14:sldId id="517"/>
            <p14:sldId id="494"/>
            <p14:sldId id="495"/>
          </p14:sldIdLst>
        </p14:section>
        <p14:section name="Khái niệm ATTT" id="{4AE76A44-853F-4A47-AC6E-607B6D0B57D9}">
          <p14:sldIdLst>
            <p14:sldId id="496"/>
            <p14:sldId id="497"/>
            <p14:sldId id="498"/>
            <p14:sldId id="500"/>
            <p14:sldId id="504"/>
            <p14:sldId id="505"/>
            <p14:sldId id="501"/>
            <p14:sldId id="502"/>
          </p14:sldIdLst>
        </p14:section>
        <p14:section name="Kêt thúc" id="{A0E75E35-8E84-4F55-A945-823058CCE14F}">
          <p14:sldIdLst>
            <p14:sldId id="503"/>
            <p14:sldId id="518"/>
            <p14:sldId id="507"/>
            <p14:sldId id="508"/>
            <p14:sldId id="509"/>
            <p14:sldId id="510"/>
            <p14:sldId id="511"/>
            <p14:sldId id="512"/>
            <p14:sldId id="513"/>
            <p14:sldId id="529"/>
            <p14:sldId id="530"/>
            <p14:sldId id="533"/>
            <p14:sldId id="531"/>
            <p14:sldId id="5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 id="2" name="Anonymous" initials="Anonymous" lastIdx="12"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FF"/>
    <a:srgbClr val="FF00FF"/>
    <a:srgbClr val="0A01C3"/>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9015" autoAdjust="0"/>
  </p:normalViewPr>
  <p:slideViewPr>
    <p:cSldViewPr>
      <p:cViewPr varScale="1">
        <p:scale>
          <a:sx n="69" d="100"/>
          <a:sy n="69" d="100"/>
        </p:scale>
        <p:origin x="1886"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200" b="1" smtClean="0"/>
              <a:t>Thống</a:t>
            </a:r>
            <a:r>
              <a:rPr lang="en-US" sz="2200" b="1" baseline="0" smtClean="0"/>
              <a:t> kê thiệt hại (đơn vị: nghìn tỷ đồng) </a:t>
            </a:r>
            <a:endParaRPr lang="en-US" sz="2200" b="1"/>
          </a:p>
        </c:rich>
      </c:tx>
      <c:overlay val="0"/>
      <c:spPr>
        <a:noFill/>
        <a:ln>
          <a:noFill/>
        </a:ln>
        <a:effectLst/>
      </c:spPr>
    </c:title>
    <c:autoTitleDeleted val="0"/>
    <c:plotArea>
      <c:layout/>
      <c:barChart>
        <c:barDir val="col"/>
        <c:grouping val="clustered"/>
        <c:varyColors val="0"/>
        <c:ser>
          <c:idx val="0"/>
          <c:order val="0"/>
          <c:tx>
            <c:strRef>
              <c:f>Sheet1!$B$1</c:f>
              <c:strCache>
                <c:ptCount val="1"/>
                <c:pt idx="0">
                  <c:v>Series 1</c:v>
                </c:pt>
              </c:strCache>
            </c:strRef>
          </c:tx>
          <c:spPr>
            <a:solidFill>
              <a:srgbClr val="C0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2014</c:v>
                </c:pt>
                <c:pt idx="1">
                  <c:v>2015</c:v>
                </c:pt>
                <c:pt idx="2">
                  <c:v>2016</c:v>
                </c:pt>
                <c:pt idx="3">
                  <c:v>2017</c:v>
                </c:pt>
              </c:numCache>
            </c:numRef>
          </c:cat>
          <c:val>
            <c:numRef>
              <c:f>Sheet1!$B$2:$B$5</c:f>
              <c:numCache>
                <c:formatCode>General</c:formatCode>
                <c:ptCount val="4"/>
                <c:pt idx="0">
                  <c:v>8.3000000000000007</c:v>
                </c:pt>
                <c:pt idx="1">
                  <c:v>8.5</c:v>
                </c:pt>
                <c:pt idx="2">
                  <c:v>10.4</c:v>
                </c:pt>
                <c:pt idx="3">
                  <c:v>12.3</c:v>
                </c:pt>
              </c:numCache>
            </c:numRef>
          </c:val>
          <c:extLst>
            <c:ext xmlns:c16="http://schemas.microsoft.com/office/drawing/2014/chart" uri="{C3380CC4-5D6E-409C-BE32-E72D297353CC}">
              <c16:uniqueId val="{00000000-D5C5-4247-8255-3D0597E66454}"/>
            </c:ext>
          </c:extLst>
        </c:ser>
        <c:dLbls>
          <c:showLegendKey val="0"/>
          <c:showVal val="0"/>
          <c:showCatName val="0"/>
          <c:showSerName val="0"/>
          <c:showPercent val="0"/>
          <c:showBubbleSize val="0"/>
        </c:dLbls>
        <c:gapWidth val="219"/>
        <c:overlap val="-27"/>
        <c:axId val="254313600"/>
        <c:axId val="254315136"/>
      </c:barChart>
      <c:catAx>
        <c:axId val="25431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1" i="0" u="none" strike="noStrike" kern="1200" baseline="0">
                <a:solidFill>
                  <a:schemeClr val="tx1">
                    <a:lumMod val="65000"/>
                    <a:lumOff val="35000"/>
                  </a:schemeClr>
                </a:solidFill>
                <a:latin typeface="+mn-lt"/>
                <a:ea typeface="+mn-ea"/>
                <a:cs typeface="+mn-cs"/>
              </a:defRPr>
            </a:pPr>
            <a:endParaRPr lang="en-US"/>
          </a:p>
        </c:txPr>
        <c:crossAx val="254315136"/>
        <c:crosses val="autoZero"/>
        <c:auto val="1"/>
        <c:lblAlgn val="ctr"/>
        <c:lblOffset val="100"/>
        <c:noMultiLvlLbl val="0"/>
      </c:catAx>
      <c:valAx>
        <c:axId val="254315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54313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2" dt="2018-05-15T10:26:26.388" idx="9">
    <p:pos x="2935" y="1886"/>
    <p:text>Kết luận về nguy cơ</p:text>
  </p:cm>
</p:cmLst>
</file>

<file path=ppt/comments/comment2.xml><?xml version="1.0" encoding="utf-8"?>
<p:cmLst xmlns:a="http://schemas.openxmlformats.org/drawingml/2006/main" xmlns:r="http://schemas.openxmlformats.org/officeDocument/2006/relationships" xmlns:p="http://schemas.openxmlformats.org/presentationml/2006/main">
  <p:cm authorId="2" dt="2018-05-15T10:29:26.233" idx="10">
    <p:pos x="4003" y="825"/>
    <p:text>Các lỗ hổng ở VN</p:text>
  </p:cm>
  <p:cm authorId="2" dt="2018-05-15T10:33:41.258" idx="11">
    <p:pos x="4147" y="921"/>
    <p:text>Cho thêm hình camera router có lỗ hổng
- So sánh tỷ lệ lổ hổng với tỷ lệ dân số</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18-05-15T10:42:03.787" idx="12">
    <p:pos x="6704" y="531"/>
    <p:text>So sánh với GDP của Việt Nam</p:text>
  </p:cm>
</p:cmLst>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Giới thiệu học phần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Tình hình an toàn thông tin gần đây</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dirty="0" smtClean="0"/>
            <a:t>Đối tượng an toàn thông tin</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dirty="0" smtClean="0"/>
            <a:t>Khái niệm an toàn thông tin</a:t>
          </a:r>
          <a:endParaRPr lang="vi-VN" noProof="0" dirty="0"/>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dirty="0" smtClean="0"/>
            <a:t>4</a:t>
          </a:r>
          <a:endParaRPr lang="vi-VN" noProof="0" dirty="0"/>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4">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4">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t>
        <a:bodyPr/>
        <a:lstStyle/>
        <a:p>
          <a:endParaRPr lang="en-US"/>
        </a:p>
      </dgm:t>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t>
        <a:bodyPr/>
        <a:lstStyle/>
        <a:p>
          <a:endParaRPr lang="en-US"/>
        </a:p>
      </dgm:t>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t>
        <a:bodyPr/>
        <a:lstStyle/>
        <a:p>
          <a:endParaRPr lang="en-US"/>
        </a:p>
      </dgm:t>
    </dgm:pt>
  </dgm:ptLst>
  <dgm:cxnLst>
    <dgm:cxn modelId="{314C4E73-477B-4DFC-A12A-BEB22C372D5A}"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BC8C42DE-1FE3-47D5-B6B5-91571D0EB19A}" type="presOf" srcId="{759FDF1A-46CB-4DD6-A232-39900ACE14DF}" destId="{52D715E9-012B-492D-85DB-CC49546E7451}"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89F6AEB2-4790-487C-AC1B-D20A20054F51}" type="presOf" srcId="{9EA58EC5-7D69-4397-8093-5A4FCBD369E8}" destId="{A08A9154-0BEB-4230-91C9-16FAC1EF6E1C}"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AB0F1D63-B964-4501-B89D-B149A8B3B1DA}" type="presOf" srcId="{05513209-78F1-448C-82FA-B2785EC23FA2}" destId="{45392A94-85D4-4213-B167-8FDD4035D4D9}" srcOrd="0" destOrd="0" presId="urn:diagrams.loki3.com/NumberedList"/>
    <dgm:cxn modelId="{F9383000-E372-477F-9BD8-056B9EEAFA8B}" type="presOf" srcId="{351A380A-827A-4B73-B9BC-81F7C054EF49}" destId="{3919B907-C250-4DD7-8B5A-5AAD7571BD44}" srcOrd="0" destOrd="0" presId="urn:diagrams.loki3.com/NumberedList"/>
    <dgm:cxn modelId="{4238E7EC-BEE6-437A-B2A2-866D39F88A5B}" type="presOf" srcId="{B388406D-A38C-4897-9997-1C63D79E763E}" destId="{20BEFA03-6951-4A7C-A59E-41DEF89A1A38}" srcOrd="0" destOrd="0" presId="urn:diagrams.loki3.com/NumberedList"/>
    <dgm:cxn modelId="{37E86F97-BDD9-4D87-A33D-5BB6164A82C5}" srcId="{8C66E9B3-B12D-4C23-A273-982D7F969BBC}" destId="{351A380A-827A-4B73-B9BC-81F7C054EF49}" srcOrd="3" destOrd="0" parTransId="{9CB2C56B-FD6E-492E-9976-1E20A61F353A}" sibTransId="{94124572-CEFA-4DFD-BA3A-FC722D23D5B4}"/>
    <dgm:cxn modelId="{4C048470-4DD5-4C68-B38D-D17FD3A41AB5}" srcId="{8C66E9B3-B12D-4C23-A273-982D7F969BBC}" destId="{05513209-78F1-448C-82FA-B2785EC23FA2}" srcOrd="2" destOrd="0" parTransId="{2125FF98-D378-4F2A-ACEE-140F8B68D66F}" sibTransId="{983822D8-F065-4159-AEFB-B129090EF164}"/>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EE26D499-E3C7-4874-A873-C7C102CF342B}" type="presOf" srcId="{374B3CF0-3CBE-41CF-A774-9FD3C3CD3C85}" destId="{5012D0F9-E426-4C44-85B1-B5D15A7B4879}"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a:solidFill>
          <a:srgbClr val="00FF00"/>
        </a:solidFill>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a:solidFill>
          <a:srgbClr val="00FF00"/>
        </a:solidFill>
      </dgm:spPr>
      <dgm:t>
        <a:bodyPr/>
        <a:lstStyle/>
        <a:p>
          <a:r>
            <a:rPr lang="vi-VN" b="0" noProof="0" dirty="0" smtClean="0"/>
            <a:t>Giới thiệu học phần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Tình hình an toàn thông tin gần đây</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dirty="0" smtClean="0"/>
            <a:t>Đối tượng an toàn thông tin</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dirty="0" smtClean="0"/>
            <a:t>Khái niệm an toàn thông tin</a:t>
          </a:r>
          <a:endParaRPr lang="vi-VN" noProof="0" dirty="0"/>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dirty="0" smtClean="0"/>
            <a:t>4</a:t>
          </a:r>
          <a:endParaRPr lang="vi-VN" noProof="0" dirty="0"/>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4">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4">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t>
        <a:bodyPr/>
        <a:lstStyle/>
        <a:p>
          <a:endParaRPr lang="en-US"/>
        </a:p>
      </dgm:t>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t>
        <a:bodyPr/>
        <a:lstStyle/>
        <a:p>
          <a:endParaRPr lang="en-US"/>
        </a:p>
      </dgm:t>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t>
        <a:bodyPr/>
        <a:lstStyle/>
        <a:p>
          <a:endParaRPr lang="en-US"/>
        </a:p>
      </dgm:t>
    </dgm:pt>
  </dgm:ptLst>
  <dgm:cxnLst>
    <dgm:cxn modelId="{314C4E73-477B-4DFC-A12A-BEB22C372D5A}"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BC8C42DE-1FE3-47D5-B6B5-91571D0EB19A}" type="presOf" srcId="{759FDF1A-46CB-4DD6-A232-39900ACE14DF}" destId="{52D715E9-012B-492D-85DB-CC49546E7451}"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89F6AEB2-4790-487C-AC1B-D20A20054F51}" type="presOf" srcId="{9EA58EC5-7D69-4397-8093-5A4FCBD369E8}" destId="{A08A9154-0BEB-4230-91C9-16FAC1EF6E1C}"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AB0F1D63-B964-4501-B89D-B149A8B3B1DA}" type="presOf" srcId="{05513209-78F1-448C-82FA-B2785EC23FA2}" destId="{45392A94-85D4-4213-B167-8FDD4035D4D9}" srcOrd="0" destOrd="0" presId="urn:diagrams.loki3.com/NumberedList"/>
    <dgm:cxn modelId="{F9383000-E372-477F-9BD8-056B9EEAFA8B}" type="presOf" srcId="{351A380A-827A-4B73-B9BC-81F7C054EF49}" destId="{3919B907-C250-4DD7-8B5A-5AAD7571BD44}" srcOrd="0" destOrd="0" presId="urn:diagrams.loki3.com/NumberedList"/>
    <dgm:cxn modelId="{4238E7EC-BEE6-437A-B2A2-866D39F88A5B}" type="presOf" srcId="{B388406D-A38C-4897-9997-1C63D79E763E}" destId="{20BEFA03-6951-4A7C-A59E-41DEF89A1A38}" srcOrd="0" destOrd="0" presId="urn:diagrams.loki3.com/NumberedList"/>
    <dgm:cxn modelId="{37E86F97-BDD9-4D87-A33D-5BB6164A82C5}" srcId="{8C66E9B3-B12D-4C23-A273-982D7F969BBC}" destId="{351A380A-827A-4B73-B9BC-81F7C054EF49}" srcOrd="3" destOrd="0" parTransId="{9CB2C56B-FD6E-492E-9976-1E20A61F353A}" sibTransId="{94124572-CEFA-4DFD-BA3A-FC722D23D5B4}"/>
    <dgm:cxn modelId="{4C048470-4DD5-4C68-B38D-D17FD3A41AB5}" srcId="{8C66E9B3-B12D-4C23-A273-982D7F969BBC}" destId="{05513209-78F1-448C-82FA-B2785EC23FA2}" srcOrd="2" destOrd="0" parTransId="{2125FF98-D378-4F2A-ACEE-140F8B68D66F}" sibTransId="{983822D8-F065-4159-AEFB-B129090EF164}"/>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EE26D499-E3C7-4874-A873-C7C102CF342B}" type="presOf" srcId="{374B3CF0-3CBE-41CF-A774-9FD3C3CD3C85}" destId="{5012D0F9-E426-4C44-85B1-B5D15A7B4879}"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Giới thiệu học phần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a:solidFill>
          <a:srgbClr val="00FF00"/>
        </a:solidFill>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a:solidFill>
          <a:srgbClr val="00FF00"/>
        </a:solidFill>
      </dgm:spPr>
      <dgm:t>
        <a:bodyPr/>
        <a:lstStyle/>
        <a:p>
          <a:r>
            <a:rPr lang="vi-VN" noProof="0" dirty="0" smtClean="0"/>
            <a:t>Tình hình an toàn thông tin gần đây</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dirty="0" smtClean="0"/>
            <a:t>Đối tượng an toàn thông tin</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dirty="0" smtClean="0"/>
            <a:t>Khái niệm an toàn thông tin</a:t>
          </a:r>
          <a:endParaRPr lang="vi-VN" noProof="0" dirty="0"/>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dirty="0" smtClean="0"/>
            <a:t>4</a:t>
          </a:r>
          <a:endParaRPr lang="vi-VN" noProof="0" dirty="0"/>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4">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4">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t>
        <a:bodyPr/>
        <a:lstStyle/>
        <a:p>
          <a:endParaRPr lang="en-US"/>
        </a:p>
      </dgm:t>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t>
        <a:bodyPr/>
        <a:lstStyle/>
        <a:p>
          <a:endParaRPr lang="en-US"/>
        </a:p>
      </dgm:t>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t>
        <a:bodyPr/>
        <a:lstStyle/>
        <a:p>
          <a:endParaRPr lang="en-US"/>
        </a:p>
      </dgm:t>
    </dgm:pt>
  </dgm:ptLst>
  <dgm:cxnLst>
    <dgm:cxn modelId="{314C4E73-477B-4DFC-A12A-BEB22C372D5A}"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BC8C42DE-1FE3-47D5-B6B5-91571D0EB19A}" type="presOf" srcId="{759FDF1A-46CB-4DD6-A232-39900ACE14DF}" destId="{52D715E9-012B-492D-85DB-CC49546E7451}"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89F6AEB2-4790-487C-AC1B-D20A20054F51}" type="presOf" srcId="{9EA58EC5-7D69-4397-8093-5A4FCBD369E8}" destId="{A08A9154-0BEB-4230-91C9-16FAC1EF6E1C}"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AB0F1D63-B964-4501-B89D-B149A8B3B1DA}" type="presOf" srcId="{05513209-78F1-448C-82FA-B2785EC23FA2}" destId="{45392A94-85D4-4213-B167-8FDD4035D4D9}" srcOrd="0" destOrd="0" presId="urn:diagrams.loki3.com/NumberedList"/>
    <dgm:cxn modelId="{F9383000-E372-477F-9BD8-056B9EEAFA8B}" type="presOf" srcId="{351A380A-827A-4B73-B9BC-81F7C054EF49}" destId="{3919B907-C250-4DD7-8B5A-5AAD7571BD44}" srcOrd="0" destOrd="0" presId="urn:diagrams.loki3.com/NumberedList"/>
    <dgm:cxn modelId="{4238E7EC-BEE6-437A-B2A2-866D39F88A5B}" type="presOf" srcId="{B388406D-A38C-4897-9997-1C63D79E763E}" destId="{20BEFA03-6951-4A7C-A59E-41DEF89A1A38}" srcOrd="0" destOrd="0" presId="urn:diagrams.loki3.com/NumberedList"/>
    <dgm:cxn modelId="{37E86F97-BDD9-4D87-A33D-5BB6164A82C5}" srcId="{8C66E9B3-B12D-4C23-A273-982D7F969BBC}" destId="{351A380A-827A-4B73-B9BC-81F7C054EF49}" srcOrd="3" destOrd="0" parTransId="{9CB2C56B-FD6E-492E-9976-1E20A61F353A}" sibTransId="{94124572-CEFA-4DFD-BA3A-FC722D23D5B4}"/>
    <dgm:cxn modelId="{4C048470-4DD5-4C68-B38D-D17FD3A41AB5}" srcId="{8C66E9B3-B12D-4C23-A273-982D7F969BBC}" destId="{05513209-78F1-448C-82FA-B2785EC23FA2}" srcOrd="2" destOrd="0" parTransId="{2125FF98-D378-4F2A-ACEE-140F8B68D66F}" sibTransId="{983822D8-F065-4159-AEFB-B129090EF164}"/>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EE26D499-E3C7-4874-A873-C7C102CF342B}" type="presOf" srcId="{374B3CF0-3CBE-41CF-A774-9FD3C3CD3C85}" destId="{5012D0F9-E426-4C44-85B1-B5D15A7B4879}"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Giới thiệu học phần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Tình hình an toàn thông tin gần đây</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a:solidFill>
          <a:srgbClr val="00FF00"/>
        </a:solidFill>
      </dgm:spPr>
      <dgm:t>
        <a:bodyPr/>
        <a:lstStyle/>
        <a:p>
          <a:r>
            <a:rPr lang="vi-VN" noProof="0" dirty="0" smtClean="0"/>
            <a:t>Đối tượng an toàn thông tin</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a:solidFill>
          <a:srgbClr val="00FF00"/>
        </a:solidFill>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dgm:t>
        <a:bodyPr/>
        <a:lstStyle/>
        <a:p>
          <a:r>
            <a:rPr lang="vi-VN" noProof="0" dirty="0" smtClean="0"/>
            <a:t>Khái niệm an toàn thông tin</a:t>
          </a:r>
          <a:endParaRPr lang="vi-VN" noProof="0" dirty="0"/>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dgm:t>
        <a:bodyPr/>
        <a:lstStyle/>
        <a:p>
          <a:r>
            <a:rPr lang="vi-VN" noProof="0" dirty="0" smtClean="0"/>
            <a:t>4</a:t>
          </a:r>
          <a:endParaRPr lang="vi-VN" noProof="0" dirty="0"/>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4">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4">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t>
        <a:bodyPr/>
        <a:lstStyle/>
        <a:p>
          <a:endParaRPr lang="en-US"/>
        </a:p>
      </dgm:t>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t>
        <a:bodyPr/>
        <a:lstStyle/>
        <a:p>
          <a:endParaRPr lang="en-US"/>
        </a:p>
      </dgm:t>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t>
        <a:bodyPr/>
        <a:lstStyle/>
        <a:p>
          <a:endParaRPr lang="en-US"/>
        </a:p>
      </dgm:t>
    </dgm:pt>
  </dgm:ptLst>
  <dgm:cxnLst>
    <dgm:cxn modelId="{314C4E73-477B-4DFC-A12A-BEB22C372D5A}"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BC8C42DE-1FE3-47D5-B6B5-91571D0EB19A}" type="presOf" srcId="{759FDF1A-46CB-4DD6-A232-39900ACE14DF}" destId="{52D715E9-012B-492D-85DB-CC49546E7451}"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89F6AEB2-4790-487C-AC1B-D20A20054F51}" type="presOf" srcId="{9EA58EC5-7D69-4397-8093-5A4FCBD369E8}" destId="{A08A9154-0BEB-4230-91C9-16FAC1EF6E1C}"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AB0F1D63-B964-4501-B89D-B149A8B3B1DA}" type="presOf" srcId="{05513209-78F1-448C-82FA-B2785EC23FA2}" destId="{45392A94-85D4-4213-B167-8FDD4035D4D9}" srcOrd="0" destOrd="0" presId="urn:diagrams.loki3.com/NumberedList"/>
    <dgm:cxn modelId="{F9383000-E372-477F-9BD8-056B9EEAFA8B}" type="presOf" srcId="{351A380A-827A-4B73-B9BC-81F7C054EF49}" destId="{3919B907-C250-4DD7-8B5A-5AAD7571BD44}" srcOrd="0" destOrd="0" presId="urn:diagrams.loki3.com/NumberedList"/>
    <dgm:cxn modelId="{4238E7EC-BEE6-437A-B2A2-866D39F88A5B}" type="presOf" srcId="{B388406D-A38C-4897-9997-1C63D79E763E}" destId="{20BEFA03-6951-4A7C-A59E-41DEF89A1A38}" srcOrd="0" destOrd="0" presId="urn:diagrams.loki3.com/NumberedList"/>
    <dgm:cxn modelId="{37E86F97-BDD9-4D87-A33D-5BB6164A82C5}" srcId="{8C66E9B3-B12D-4C23-A273-982D7F969BBC}" destId="{351A380A-827A-4B73-B9BC-81F7C054EF49}" srcOrd="3" destOrd="0" parTransId="{9CB2C56B-FD6E-492E-9976-1E20A61F353A}" sibTransId="{94124572-CEFA-4DFD-BA3A-FC722D23D5B4}"/>
    <dgm:cxn modelId="{4C048470-4DD5-4C68-B38D-D17FD3A41AB5}" srcId="{8C66E9B3-B12D-4C23-A273-982D7F969BBC}" destId="{05513209-78F1-448C-82FA-B2785EC23FA2}" srcOrd="2" destOrd="0" parTransId="{2125FF98-D378-4F2A-ACEE-140F8B68D66F}" sibTransId="{983822D8-F065-4159-AEFB-B129090EF164}"/>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EE26D499-E3C7-4874-A873-C7C102CF342B}" type="presOf" srcId="{374B3CF0-3CBE-41CF-A774-9FD3C3CD3C85}" destId="{5012D0F9-E426-4C44-85B1-B5D15A7B4879}"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8C66E9B3-B12D-4C23-A273-982D7F969BBC}" type="doc">
      <dgm:prSet loTypeId="urn:diagrams.loki3.com/NumberedList" loCatId="other" qsTypeId="urn:microsoft.com/office/officeart/2005/8/quickstyle/3d2" qsCatId="3D" csTypeId="urn:microsoft.com/office/officeart/2005/8/colors/accent6_2" csCatId="accent6" phldr="1"/>
      <dgm:spPr/>
      <dgm:t>
        <a:bodyPr/>
        <a:lstStyle/>
        <a:p>
          <a:endParaRPr lang="ru-RU"/>
        </a:p>
      </dgm:t>
    </dgm:pt>
    <dgm:pt modelId="{6C03E07F-ECFB-4D2F-BA96-D23DA7C5AC73}">
      <dgm:prSet/>
      <dgm:spPr/>
      <dgm:t>
        <a:bodyPr/>
        <a:lstStyle/>
        <a:p>
          <a:r>
            <a:rPr lang="vi-VN" b="1" noProof="0" smtClean="0"/>
            <a:t>1</a:t>
          </a:r>
          <a:endParaRPr lang="vi-VN" b="1" noProof="0"/>
        </a:p>
      </dgm:t>
    </dgm:pt>
    <dgm:pt modelId="{D1FC4842-2686-45D4-A56A-3F897EF3B16F}" type="parTrans" cxnId="{740F8903-5739-4710-9802-9B1B3A04DE18}">
      <dgm:prSet/>
      <dgm:spPr/>
      <dgm:t>
        <a:bodyPr/>
        <a:lstStyle/>
        <a:p>
          <a:endParaRPr lang="vi-VN" noProof="0"/>
        </a:p>
      </dgm:t>
    </dgm:pt>
    <dgm:pt modelId="{E35E76B6-7078-4B09-B349-C02F66AA5978}" type="sibTrans" cxnId="{740F8903-5739-4710-9802-9B1B3A04DE18}">
      <dgm:prSet/>
      <dgm:spPr/>
      <dgm:t>
        <a:bodyPr/>
        <a:lstStyle/>
        <a:p>
          <a:endParaRPr lang="vi-VN" noProof="0"/>
        </a:p>
      </dgm:t>
    </dgm:pt>
    <dgm:pt modelId="{9EA58EC5-7D69-4397-8093-5A4FCBD369E8}">
      <dgm:prSet/>
      <dgm:spPr/>
      <dgm:t>
        <a:bodyPr/>
        <a:lstStyle/>
        <a:p>
          <a:r>
            <a:rPr lang="vi-VN" b="0" noProof="0" dirty="0" smtClean="0"/>
            <a:t>Giới thiệu học phần</a:t>
          </a:r>
          <a:endParaRPr lang="vi-VN" b="0" noProof="0" dirty="0"/>
        </a:p>
      </dgm:t>
    </dgm:pt>
    <dgm:pt modelId="{D56EEE90-AC73-4E4D-8BBC-6E0E7885DFB1}" type="parTrans" cxnId="{7F37D5C8-E16A-4389-ABBC-ABB93E9EB1A4}">
      <dgm:prSet/>
      <dgm:spPr/>
      <dgm:t>
        <a:bodyPr/>
        <a:lstStyle/>
        <a:p>
          <a:endParaRPr lang="vi-VN" noProof="0"/>
        </a:p>
      </dgm:t>
    </dgm:pt>
    <dgm:pt modelId="{D5E5875A-C60C-4FC3-869B-722E371FA6E0}" type="sibTrans" cxnId="{7F37D5C8-E16A-4389-ABBC-ABB93E9EB1A4}">
      <dgm:prSet/>
      <dgm:spPr/>
      <dgm:t>
        <a:bodyPr/>
        <a:lstStyle/>
        <a:p>
          <a:endParaRPr lang="vi-VN" noProof="0"/>
        </a:p>
      </dgm:t>
    </dgm:pt>
    <dgm:pt modelId="{759FDF1A-46CB-4DD6-A232-39900ACE14DF}">
      <dgm:prSet/>
      <dgm:spPr/>
      <dgm:t>
        <a:bodyPr/>
        <a:lstStyle/>
        <a:p>
          <a:r>
            <a:rPr lang="vi-VN" noProof="0" dirty="0" smtClean="0"/>
            <a:t>2</a:t>
          </a:r>
          <a:endParaRPr lang="vi-VN" noProof="0" dirty="0"/>
        </a:p>
      </dgm:t>
    </dgm:pt>
    <dgm:pt modelId="{EBD1FDD3-F3E1-4EF5-AB02-3A05A129FFE4}" type="parTrans" cxnId="{1C7B2439-98A6-4A2B-BDB8-438079493C67}">
      <dgm:prSet/>
      <dgm:spPr/>
      <dgm:t>
        <a:bodyPr/>
        <a:lstStyle/>
        <a:p>
          <a:endParaRPr lang="vi-VN" noProof="0"/>
        </a:p>
      </dgm:t>
    </dgm:pt>
    <dgm:pt modelId="{840B7BEC-A424-4364-B52E-A493DF1255BE}" type="sibTrans" cxnId="{1C7B2439-98A6-4A2B-BDB8-438079493C67}">
      <dgm:prSet/>
      <dgm:spPr/>
      <dgm:t>
        <a:bodyPr/>
        <a:lstStyle/>
        <a:p>
          <a:endParaRPr lang="vi-VN" noProof="0"/>
        </a:p>
      </dgm:t>
    </dgm:pt>
    <dgm:pt modelId="{374B3CF0-3CBE-41CF-A774-9FD3C3CD3C85}">
      <dgm:prSet/>
      <dgm:spPr/>
      <dgm:t>
        <a:bodyPr/>
        <a:lstStyle/>
        <a:p>
          <a:r>
            <a:rPr lang="vi-VN" noProof="0" dirty="0" smtClean="0"/>
            <a:t>Tình hình an toàn thông tin gần đây</a:t>
          </a:r>
          <a:endParaRPr lang="vi-VN" noProof="0" dirty="0"/>
        </a:p>
      </dgm:t>
    </dgm:pt>
    <dgm:pt modelId="{38C67DDF-74A4-4E44-94A7-EDCA9B1C90CC}" type="parTrans" cxnId="{4F6400C3-53EC-42A6-81C8-2BBE562DF315}">
      <dgm:prSet/>
      <dgm:spPr/>
      <dgm:t>
        <a:bodyPr/>
        <a:lstStyle/>
        <a:p>
          <a:endParaRPr lang="vi-VN" noProof="0"/>
        </a:p>
      </dgm:t>
    </dgm:pt>
    <dgm:pt modelId="{20A933C1-1145-4ADB-BD4B-02D3F506EC76}" type="sibTrans" cxnId="{4F6400C3-53EC-42A6-81C8-2BBE562DF315}">
      <dgm:prSet/>
      <dgm:spPr/>
      <dgm:t>
        <a:bodyPr/>
        <a:lstStyle/>
        <a:p>
          <a:endParaRPr lang="vi-VN" noProof="0"/>
        </a:p>
      </dgm:t>
    </dgm:pt>
    <dgm:pt modelId="{B388406D-A38C-4897-9997-1C63D79E763E}">
      <dgm:prSet/>
      <dgm:spPr/>
      <dgm:t>
        <a:bodyPr/>
        <a:lstStyle/>
        <a:p>
          <a:r>
            <a:rPr lang="vi-VN" noProof="0" dirty="0" smtClean="0"/>
            <a:t>Đối tượng an toàn thông tin</a:t>
          </a:r>
          <a:endParaRPr lang="vi-VN" noProof="0" dirty="0"/>
        </a:p>
      </dgm:t>
    </dgm:pt>
    <dgm:pt modelId="{9E7AD46F-351F-4B97-AC90-E076FD4E6933}" type="parTrans" cxnId="{7DF5E18B-2026-447E-AB91-8B25EA160832}">
      <dgm:prSet/>
      <dgm:spPr/>
      <dgm:t>
        <a:bodyPr/>
        <a:lstStyle/>
        <a:p>
          <a:endParaRPr lang="en-US"/>
        </a:p>
      </dgm:t>
    </dgm:pt>
    <dgm:pt modelId="{E85FB0A1-4C99-4BB0-9523-6FA580C26C5B}" type="sibTrans" cxnId="{7DF5E18B-2026-447E-AB91-8B25EA160832}">
      <dgm:prSet/>
      <dgm:spPr/>
      <dgm:t>
        <a:bodyPr/>
        <a:lstStyle/>
        <a:p>
          <a:endParaRPr lang="en-US"/>
        </a:p>
      </dgm:t>
    </dgm:pt>
    <dgm:pt modelId="{05513209-78F1-448C-82FA-B2785EC23FA2}">
      <dgm:prSet/>
      <dgm:spPr/>
      <dgm:t>
        <a:bodyPr/>
        <a:lstStyle/>
        <a:p>
          <a:r>
            <a:rPr lang="vi-VN" noProof="0" dirty="0" smtClean="0"/>
            <a:t>3</a:t>
          </a:r>
          <a:endParaRPr lang="vi-VN" noProof="0" dirty="0"/>
        </a:p>
      </dgm:t>
    </dgm:pt>
    <dgm:pt modelId="{2125FF98-D378-4F2A-ACEE-140F8B68D66F}" type="parTrans" cxnId="{4C048470-4DD5-4C68-B38D-D17FD3A41AB5}">
      <dgm:prSet/>
      <dgm:spPr/>
      <dgm:t>
        <a:bodyPr/>
        <a:lstStyle/>
        <a:p>
          <a:endParaRPr lang="en-US"/>
        </a:p>
      </dgm:t>
    </dgm:pt>
    <dgm:pt modelId="{983822D8-F065-4159-AEFB-B129090EF164}" type="sibTrans" cxnId="{4C048470-4DD5-4C68-B38D-D17FD3A41AB5}">
      <dgm:prSet/>
      <dgm:spPr/>
      <dgm:t>
        <a:bodyPr/>
        <a:lstStyle/>
        <a:p>
          <a:endParaRPr lang="en-US"/>
        </a:p>
      </dgm:t>
    </dgm:pt>
    <dgm:pt modelId="{D6B127F4-4995-48FD-B1B4-AF3243945486}">
      <dgm:prSet/>
      <dgm:spPr>
        <a:solidFill>
          <a:srgbClr val="00FF00"/>
        </a:solidFill>
      </dgm:spPr>
      <dgm:t>
        <a:bodyPr/>
        <a:lstStyle/>
        <a:p>
          <a:r>
            <a:rPr lang="vi-VN" noProof="0" dirty="0" smtClean="0"/>
            <a:t>Khái niệm an toàn thông tin</a:t>
          </a:r>
          <a:endParaRPr lang="vi-VN" noProof="0" dirty="0"/>
        </a:p>
      </dgm:t>
    </dgm:pt>
    <dgm:pt modelId="{CF7FFF02-985C-43FE-99FF-374D4BFC31A8}" type="parTrans" cxnId="{79368CB6-6821-4271-BF90-AD3318FD25F5}">
      <dgm:prSet/>
      <dgm:spPr/>
      <dgm:t>
        <a:bodyPr/>
        <a:lstStyle/>
        <a:p>
          <a:endParaRPr lang="en-US"/>
        </a:p>
      </dgm:t>
    </dgm:pt>
    <dgm:pt modelId="{D552D686-2FEB-4E5D-89D6-4FC05B289A19}" type="sibTrans" cxnId="{79368CB6-6821-4271-BF90-AD3318FD25F5}">
      <dgm:prSet/>
      <dgm:spPr/>
      <dgm:t>
        <a:bodyPr/>
        <a:lstStyle/>
        <a:p>
          <a:endParaRPr lang="en-US"/>
        </a:p>
      </dgm:t>
    </dgm:pt>
    <dgm:pt modelId="{351A380A-827A-4B73-B9BC-81F7C054EF49}">
      <dgm:prSet/>
      <dgm:spPr>
        <a:solidFill>
          <a:srgbClr val="00FF00"/>
        </a:solidFill>
      </dgm:spPr>
      <dgm:t>
        <a:bodyPr/>
        <a:lstStyle/>
        <a:p>
          <a:r>
            <a:rPr lang="vi-VN" noProof="0" dirty="0" smtClean="0"/>
            <a:t>4</a:t>
          </a:r>
          <a:endParaRPr lang="vi-VN" noProof="0" dirty="0"/>
        </a:p>
      </dgm:t>
    </dgm:pt>
    <dgm:pt modelId="{9CB2C56B-FD6E-492E-9976-1E20A61F353A}" type="parTrans" cxnId="{37E86F97-BDD9-4D87-A33D-5BB6164A82C5}">
      <dgm:prSet/>
      <dgm:spPr/>
      <dgm:t>
        <a:bodyPr/>
        <a:lstStyle/>
        <a:p>
          <a:endParaRPr lang="en-US"/>
        </a:p>
      </dgm:t>
    </dgm:pt>
    <dgm:pt modelId="{94124572-CEFA-4DFD-BA3A-FC722D23D5B4}" type="sibTrans" cxnId="{37E86F97-BDD9-4D87-A33D-5BB6164A82C5}">
      <dgm:prSet/>
      <dgm:spPr/>
      <dgm:t>
        <a:bodyPr/>
        <a:lstStyle/>
        <a:p>
          <a:endParaRPr lang="en-US"/>
        </a:p>
      </dgm:t>
    </dgm:pt>
    <dgm:pt modelId="{BDFB8683-95A4-4BBF-9344-3A0D69314DBB}" type="pres">
      <dgm:prSet presAssocID="{8C66E9B3-B12D-4C23-A273-982D7F969BBC}" presName="Name0" presStyleCnt="0">
        <dgm:presLayoutVars>
          <dgm:dir/>
          <dgm:animLvl val="lvl"/>
          <dgm:resizeHandles/>
        </dgm:presLayoutVars>
      </dgm:prSet>
      <dgm:spPr/>
      <dgm:t>
        <a:bodyPr/>
        <a:lstStyle/>
        <a:p>
          <a:endParaRPr lang="ru-RU"/>
        </a:p>
      </dgm:t>
    </dgm:pt>
    <dgm:pt modelId="{F885113E-BE17-4045-B96D-BDD8D07DA3AD}" type="pres">
      <dgm:prSet presAssocID="{6C03E07F-ECFB-4D2F-BA96-D23DA7C5AC73}" presName="composite" presStyleCnt="0"/>
      <dgm:spPr/>
      <dgm:t>
        <a:bodyPr/>
        <a:lstStyle/>
        <a:p>
          <a:endParaRPr lang="ru-RU"/>
        </a:p>
      </dgm:t>
    </dgm:pt>
    <dgm:pt modelId="{A08A9154-0BEB-4230-91C9-16FAC1EF6E1C}" type="pres">
      <dgm:prSet presAssocID="{6C03E07F-ECFB-4D2F-BA96-D23DA7C5AC73}" presName="desTx" presStyleLbl="fgAccFollowNode1" presStyleIdx="0" presStyleCnt="4">
        <dgm:presLayoutVars>
          <dgm:bulletEnabled val="1"/>
        </dgm:presLayoutVars>
      </dgm:prSet>
      <dgm:spPr/>
      <dgm:t>
        <a:bodyPr/>
        <a:lstStyle/>
        <a:p>
          <a:endParaRPr lang="ru-RU"/>
        </a:p>
      </dgm:t>
    </dgm:pt>
    <dgm:pt modelId="{7D701CF5-2CC3-48B9-A656-E2968A10AA3B}" type="pres">
      <dgm:prSet presAssocID="{6C03E07F-ECFB-4D2F-BA96-D23DA7C5AC73}" presName="labelTx" presStyleLbl="node1" presStyleIdx="0" presStyleCnt="4">
        <dgm:presLayoutVars>
          <dgm:chMax val="0"/>
          <dgm:chPref val="0"/>
          <dgm:bulletEnabled val="1"/>
        </dgm:presLayoutVars>
      </dgm:prSet>
      <dgm:spPr/>
      <dgm:t>
        <a:bodyPr/>
        <a:lstStyle/>
        <a:p>
          <a:endParaRPr lang="ru-RU"/>
        </a:p>
      </dgm:t>
    </dgm:pt>
    <dgm:pt modelId="{85038EDB-25C5-4D4E-ABE9-E631391CFDC0}" type="pres">
      <dgm:prSet presAssocID="{E35E76B6-7078-4B09-B349-C02F66AA5978}" presName="sp" presStyleCnt="0"/>
      <dgm:spPr/>
      <dgm:t>
        <a:bodyPr/>
        <a:lstStyle/>
        <a:p>
          <a:endParaRPr lang="ru-RU"/>
        </a:p>
      </dgm:t>
    </dgm:pt>
    <dgm:pt modelId="{EF56E1D1-AD87-41C2-83E7-8BA376BFBB39}" type="pres">
      <dgm:prSet presAssocID="{759FDF1A-46CB-4DD6-A232-39900ACE14DF}" presName="composite" presStyleCnt="0"/>
      <dgm:spPr/>
      <dgm:t>
        <a:bodyPr/>
        <a:lstStyle/>
        <a:p>
          <a:endParaRPr lang="ru-RU"/>
        </a:p>
      </dgm:t>
    </dgm:pt>
    <dgm:pt modelId="{5012D0F9-E426-4C44-85B1-B5D15A7B4879}" type="pres">
      <dgm:prSet presAssocID="{759FDF1A-46CB-4DD6-A232-39900ACE14DF}" presName="desTx" presStyleLbl="fgAccFollowNode1" presStyleIdx="1" presStyleCnt="4">
        <dgm:presLayoutVars>
          <dgm:bulletEnabled val="1"/>
        </dgm:presLayoutVars>
      </dgm:prSet>
      <dgm:spPr/>
      <dgm:t>
        <a:bodyPr/>
        <a:lstStyle/>
        <a:p>
          <a:endParaRPr lang="ru-RU"/>
        </a:p>
      </dgm:t>
    </dgm:pt>
    <dgm:pt modelId="{52D715E9-012B-492D-85DB-CC49546E7451}" type="pres">
      <dgm:prSet presAssocID="{759FDF1A-46CB-4DD6-A232-39900ACE14DF}" presName="labelTx" presStyleLbl="node1" presStyleIdx="1" presStyleCnt="4">
        <dgm:presLayoutVars>
          <dgm:chMax val="0"/>
          <dgm:chPref val="0"/>
          <dgm:bulletEnabled val="1"/>
        </dgm:presLayoutVars>
      </dgm:prSet>
      <dgm:spPr/>
      <dgm:t>
        <a:bodyPr/>
        <a:lstStyle/>
        <a:p>
          <a:endParaRPr lang="ru-RU"/>
        </a:p>
      </dgm:t>
    </dgm:pt>
    <dgm:pt modelId="{340D62E9-71F0-4345-AA2C-58FA15EFF2EE}" type="pres">
      <dgm:prSet presAssocID="{840B7BEC-A424-4364-B52E-A493DF1255BE}" presName="sp" presStyleCnt="0"/>
      <dgm:spPr/>
    </dgm:pt>
    <dgm:pt modelId="{B9EC4955-F8CE-42B0-ABEE-1928073CEE25}" type="pres">
      <dgm:prSet presAssocID="{05513209-78F1-448C-82FA-B2785EC23FA2}" presName="composite" presStyleCnt="0"/>
      <dgm:spPr/>
    </dgm:pt>
    <dgm:pt modelId="{20BEFA03-6951-4A7C-A59E-41DEF89A1A38}" type="pres">
      <dgm:prSet presAssocID="{05513209-78F1-448C-82FA-B2785EC23FA2}" presName="desTx" presStyleLbl="fgAccFollowNode1" presStyleIdx="2" presStyleCnt="4">
        <dgm:presLayoutVars>
          <dgm:bulletEnabled val="1"/>
        </dgm:presLayoutVars>
      </dgm:prSet>
      <dgm:spPr/>
      <dgm:t>
        <a:bodyPr/>
        <a:lstStyle/>
        <a:p>
          <a:endParaRPr lang="en-US"/>
        </a:p>
      </dgm:t>
    </dgm:pt>
    <dgm:pt modelId="{45392A94-85D4-4213-B167-8FDD4035D4D9}" type="pres">
      <dgm:prSet presAssocID="{05513209-78F1-448C-82FA-B2785EC23FA2}" presName="labelTx" presStyleLbl="node1" presStyleIdx="2" presStyleCnt="4">
        <dgm:presLayoutVars>
          <dgm:chMax val="0"/>
          <dgm:chPref val="0"/>
          <dgm:bulletEnabled val="1"/>
        </dgm:presLayoutVars>
      </dgm:prSet>
      <dgm:spPr/>
      <dgm:t>
        <a:bodyPr/>
        <a:lstStyle/>
        <a:p>
          <a:endParaRPr lang="en-US"/>
        </a:p>
      </dgm:t>
    </dgm:pt>
    <dgm:pt modelId="{75E68DB5-CA10-41E1-9560-E74DCB7DB715}" type="pres">
      <dgm:prSet presAssocID="{983822D8-F065-4159-AEFB-B129090EF164}" presName="sp" presStyleCnt="0"/>
      <dgm:spPr/>
    </dgm:pt>
    <dgm:pt modelId="{D010CF4D-95C2-4F18-81DF-8A8D4FEE4C02}" type="pres">
      <dgm:prSet presAssocID="{351A380A-827A-4B73-B9BC-81F7C054EF49}" presName="composite" presStyleCnt="0"/>
      <dgm:spPr/>
    </dgm:pt>
    <dgm:pt modelId="{6F89C500-4303-4D2C-9534-0B4DE5E9ABEF}" type="pres">
      <dgm:prSet presAssocID="{351A380A-827A-4B73-B9BC-81F7C054EF49}" presName="desTx" presStyleLbl="fgAccFollowNode1" presStyleIdx="3" presStyleCnt="4">
        <dgm:presLayoutVars>
          <dgm:bulletEnabled val="1"/>
        </dgm:presLayoutVars>
      </dgm:prSet>
      <dgm:spPr/>
      <dgm:t>
        <a:bodyPr/>
        <a:lstStyle/>
        <a:p>
          <a:endParaRPr lang="en-US"/>
        </a:p>
      </dgm:t>
    </dgm:pt>
    <dgm:pt modelId="{3919B907-C250-4DD7-8B5A-5AAD7571BD44}" type="pres">
      <dgm:prSet presAssocID="{351A380A-827A-4B73-B9BC-81F7C054EF49}" presName="labelTx" presStyleLbl="node1" presStyleIdx="3" presStyleCnt="4">
        <dgm:presLayoutVars>
          <dgm:chMax val="0"/>
          <dgm:chPref val="0"/>
          <dgm:bulletEnabled val="1"/>
        </dgm:presLayoutVars>
      </dgm:prSet>
      <dgm:spPr/>
      <dgm:t>
        <a:bodyPr/>
        <a:lstStyle/>
        <a:p>
          <a:endParaRPr lang="en-US"/>
        </a:p>
      </dgm:t>
    </dgm:pt>
  </dgm:ptLst>
  <dgm:cxnLst>
    <dgm:cxn modelId="{314C4E73-477B-4DFC-A12A-BEB22C372D5A}" type="presOf" srcId="{8C66E9B3-B12D-4C23-A273-982D7F969BBC}" destId="{BDFB8683-95A4-4BBF-9344-3A0D69314DBB}" srcOrd="0" destOrd="0" presId="urn:diagrams.loki3.com/NumberedList"/>
    <dgm:cxn modelId="{4F6400C3-53EC-42A6-81C8-2BBE562DF315}" srcId="{759FDF1A-46CB-4DD6-A232-39900ACE14DF}" destId="{374B3CF0-3CBE-41CF-A774-9FD3C3CD3C85}" srcOrd="0" destOrd="0" parTransId="{38C67DDF-74A4-4E44-94A7-EDCA9B1C90CC}" sibTransId="{20A933C1-1145-4ADB-BD4B-02D3F506EC76}"/>
    <dgm:cxn modelId="{BC8C42DE-1FE3-47D5-B6B5-91571D0EB19A}" type="presOf" srcId="{759FDF1A-46CB-4DD6-A232-39900ACE14DF}" destId="{52D715E9-012B-492D-85DB-CC49546E7451}" srcOrd="0" destOrd="0" presId="urn:diagrams.loki3.com/NumberedList"/>
    <dgm:cxn modelId="{79368CB6-6821-4271-BF90-AD3318FD25F5}" srcId="{351A380A-827A-4B73-B9BC-81F7C054EF49}" destId="{D6B127F4-4995-48FD-B1B4-AF3243945486}" srcOrd="0" destOrd="0" parTransId="{CF7FFF02-985C-43FE-99FF-374D4BFC31A8}" sibTransId="{D552D686-2FEB-4E5D-89D6-4FC05B289A19}"/>
    <dgm:cxn modelId="{7F37D5C8-E16A-4389-ABBC-ABB93E9EB1A4}" srcId="{6C03E07F-ECFB-4D2F-BA96-D23DA7C5AC73}" destId="{9EA58EC5-7D69-4397-8093-5A4FCBD369E8}" srcOrd="0" destOrd="0" parTransId="{D56EEE90-AC73-4E4D-8BBC-6E0E7885DFB1}" sibTransId="{D5E5875A-C60C-4FC3-869B-722E371FA6E0}"/>
    <dgm:cxn modelId="{CED0B9D0-E2DC-4CB1-A2C1-36298657AC7B}" type="presOf" srcId="{6C03E07F-ECFB-4D2F-BA96-D23DA7C5AC73}" destId="{7D701CF5-2CC3-48B9-A656-E2968A10AA3B}" srcOrd="0" destOrd="0" presId="urn:diagrams.loki3.com/NumberedList"/>
    <dgm:cxn modelId="{7DF5E18B-2026-447E-AB91-8B25EA160832}" srcId="{05513209-78F1-448C-82FA-B2785EC23FA2}" destId="{B388406D-A38C-4897-9997-1C63D79E763E}" srcOrd="0" destOrd="0" parTransId="{9E7AD46F-351F-4B97-AC90-E076FD4E6933}" sibTransId="{E85FB0A1-4C99-4BB0-9523-6FA580C26C5B}"/>
    <dgm:cxn modelId="{89F6AEB2-4790-487C-AC1B-D20A20054F51}" type="presOf" srcId="{9EA58EC5-7D69-4397-8093-5A4FCBD369E8}" destId="{A08A9154-0BEB-4230-91C9-16FAC1EF6E1C}" srcOrd="0" destOrd="0" presId="urn:diagrams.loki3.com/NumberedList"/>
    <dgm:cxn modelId="{740F8903-5739-4710-9802-9B1B3A04DE18}" srcId="{8C66E9B3-B12D-4C23-A273-982D7F969BBC}" destId="{6C03E07F-ECFB-4D2F-BA96-D23DA7C5AC73}" srcOrd="0" destOrd="0" parTransId="{D1FC4842-2686-45D4-A56A-3F897EF3B16F}" sibTransId="{E35E76B6-7078-4B09-B349-C02F66AA5978}"/>
    <dgm:cxn modelId="{AB0F1D63-B964-4501-B89D-B149A8B3B1DA}" type="presOf" srcId="{05513209-78F1-448C-82FA-B2785EC23FA2}" destId="{45392A94-85D4-4213-B167-8FDD4035D4D9}" srcOrd="0" destOrd="0" presId="urn:diagrams.loki3.com/NumberedList"/>
    <dgm:cxn modelId="{F9383000-E372-477F-9BD8-056B9EEAFA8B}" type="presOf" srcId="{351A380A-827A-4B73-B9BC-81F7C054EF49}" destId="{3919B907-C250-4DD7-8B5A-5AAD7571BD44}" srcOrd="0" destOrd="0" presId="urn:diagrams.loki3.com/NumberedList"/>
    <dgm:cxn modelId="{4238E7EC-BEE6-437A-B2A2-866D39F88A5B}" type="presOf" srcId="{B388406D-A38C-4897-9997-1C63D79E763E}" destId="{20BEFA03-6951-4A7C-A59E-41DEF89A1A38}" srcOrd="0" destOrd="0" presId="urn:diagrams.loki3.com/NumberedList"/>
    <dgm:cxn modelId="{37E86F97-BDD9-4D87-A33D-5BB6164A82C5}" srcId="{8C66E9B3-B12D-4C23-A273-982D7F969BBC}" destId="{351A380A-827A-4B73-B9BC-81F7C054EF49}" srcOrd="3" destOrd="0" parTransId="{9CB2C56B-FD6E-492E-9976-1E20A61F353A}" sibTransId="{94124572-CEFA-4DFD-BA3A-FC722D23D5B4}"/>
    <dgm:cxn modelId="{4C048470-4DD5-4C68-B38D-D17FD3A41AB5}" srcId="{8C66E9B3-B12D-4C23-A273-982D7F969BBC}" destId="{05513209-78F1-448C-82FA-B2785EC23FA2}" srcOrd="2" destOrd="0" parTransId="{2125FF98-D378-4F2A-ACEE-140F8B68D66F}" sibTransId="{983822D8-F065-4159-AEFB-B129090EF164}"/>
    <dgm:cxn modelId="{2C812112-CBA0-44BD-A12B-3510587E747A}" type="presOf" srcId="{D6B127F4-4995-48FD-B1B4-AF3243945486}" destId="{6F89C500-4303-4D2C-9534-0B4DE5E9ABEF}" srcOrd="0" destOrd="0" presId="urn:diagrams.loki3.com/NumberedList"/>
    <dgm:cxn modelId="{1C7B2439-98A6-4A2B-BDB8-438079493C67}" srcId="{8C66E9B3-B12D-4C23-A273-982D7F969BBC}" destId="{759FDF1A-46CB-4DD6-A232-39900ACE14DF}" srcOrd="1" destOrd="0" parTransId="{EBD1FDD3-F3E1-4EF5-AB02-3A05A129FFE4}" sibTransId="{840B7BEC-A424-4364-B52E-A493DF1255BE}"/>
    <dgm:cxn modelId="{EE26D499-E3C7-4874-A873-C7C102CF342B}" type="presOf" srcId="{374B3CF0-3CBE-41CF-A774-9FD3C3CD3C85}" destId="{5012D0F9-E426-4C44-85B1-B5D15A7B4879}" srcOrd="0" destOrd="0" presId="urn:diagrams.loki3.com/NumberedList"/>
    <dgm:cxn modelId="{331AB42C-1046-4141-8285-FFBCEA886FBE}" type="presParOf" srcId="{BDFB8683-95A4-4BBF-9344-3A0D69314DBB}" destId="{F885113E-BE17-4045-B96D-BDD8D07DA3AD}" srcOrd="0" destOrd="0" presId="urn:diagrams.loki3.com/NumberedList"/>
    <dgm:cxn modelId="{68B8FBB4-ED59-4AB5-B564-80256CBFF78C}" type="presParOf" srcId="{F885113E-BE17-4045-B96D-BDD8D07DA3AD}" destId="{A08A9154-0BEB-4230-91C9-16FAC1EF6E1C}" srcOrd="0" destOrd="0" presId="urn:diagrams.loki3.com/NumberedList"/>
    <dgm:cxn modelId="{96F20BA2-CC2C-4F59-99ED-6A1D57DA5790}" type="presParOf" srcId="{F885113E-BE17-4045-B96D-BDD8D07DA3AD}" destId="{7D701CF5-2CC3-48B9-A656-E2968A10AA3B}" srcOrd="1" destOrd="0" presId="urn:diagrams.loki3.com/NumberedList"/>
    <dgm:cxn modelId="{00E5D46C-49A7-4C9F-85DE-08703DA8064C}" type="presParOf" srcId="{BDFB8683-95A4-4BBF-9344-3A0D69314DBB}" destId="{85038EDB-25C5-4D4E-ABE9-E631391CFDC0}" srcOrd="1" destOrd="0" presId="urn:diagrams.loki3.com/NumberedList"/>
    <dgm:cxn modelId="{1222502D-08A5-4131-84B4-00FCADB02E7C}" type="presParOf" srcId="{BDFB8683-95A4-4BBF-9344-3A0D69314DBB}" destId="{EF56E1D1-AD87-41C2-83E7-8BA376BFBB39}" srcOrd="2" destOrd="0" presId="urn:diagrams.loki3.com/NumberedList"/>
    <dgm:cxn modelId="{0C33C500-A31D-48B9-A26A-5CCF9CA393EA}" type="presParOf" srcId="{EF56E1D1-AD87-41C2-83E7-8BA376BFBB39}" destId="{5012D0F9-E426-4C44-85B1-B5D15A7B4879}" srcOrd="0" destOrd="0" presId="urn:diagrams.loki3.com/NumberedList"/>
    <dgm:cxn modelId="{B986F5B9-F109-4150-A358-6E7AADB668AA}" type="presParOf" srcId="{EF56E1D1-AD87-41C2-83E7-8BA376BFBB39}" destId="{52D715E9-012B-492D-85DB-CC49546E7451}" srcOrd="1" destOrd="0" presId="urn:diagrams.loki3.com/NumberedList"/>
    <dgm:cxn modelId="{6C6C4E08-4E01-4DD0-8314-59C7A1C22BCA}" type="presParOf" srcId="{BDFB8683-95A4-4BBF-9344-3A0D69314DBB}" destId="{340D62E9-71F0-4345-AA2C-58FA15EFF2EE}" srcOrd="3" destOrd="0" presId="urn:diagrams.loki3.com/NumberedList"/>
    <dgm:cxn modelId="{1D158B45-3E24-4F9B-84CA-C89A1A157E4A}" type="presParOf" srcId="{BDFB8683-95A4-4BBF-9344-3A0D69314DBB}" destId="{B9EC4955-F8CE-42B0-ABEE-1928073CEE25}" srcOrd="4" destOrd="0" presId="urn:diagrams.loki3.com/NumberedList"/>
    <dgm:cxn modelId="{6BB5B8FF-F300-423B-A5DD-42A4A131D66B}" type="presParOf" srcId="{B9EC4955-F8CE-42B0-ABEE-1928073CEE25}" destId="{20BEFA03-6951-4A7C-A59E-41DEF89A1A38}" srcOrd="0" destOrd="0" presId="urn:diagrams.loki3.com/NumberedList"/>
    <dgm:cxn modelId="{818827BB-00A0-4038-BC7E-B105B90D9B03}" type="presParOf" srcId="{B9EC4955-F8CE-42B0-ABEE-1928073CEE25}" destId="{45392A94-85D4-4213-B167-8FDD4035D4D9}" srcOrd="1" destOrd="0" presId="urn:diagrams.loki3.com/NumberedList"/>
    <dgm:cxn modelId="{B632EC70-5CB6-4FE4-937A-94153407B7BE}" type="presParOf" srcId="{BDFB8683-95A4-4BBF-9344-3A0D69314DBB}" destId="{75E68DB5-CA10-41E1-9560-E74DCB7DB715}" srcOrd="5" destOrd="0" presId="urn:diagrams.loki3.com/NumberedList"/>
    <dgm:cxn modelId="{1BDFEA58-BA23-4DD6-B239-62B4EAD79424}" type="presParOf" srcId="{BDFB8683-95A4-4BBF-9344-3A0D69314DBB}" destId="{D010CF4D-95C2-4F18-81DF-8A8D4FEE4C02}" srcOrd="6" destOrd="0" presId="urn:diagrams.loki3.com/NumberedList"/>
    <dgm:cxn modelId="{2AAAF039-0F6B-413A-AD0E-7C7996B90CE4}" type="presParOf" srcId="{D010CF4D-95C2-4F18-81DF-8A8D4FEE4C02}" destId="{6F89C500-4303-4D2C-9534-0B4DE5E9ABEF}" srcOrd="0" destOrd="0" presId="urn:diagrams.loki3.com/NumberedList"/>
    <dgm:cxn modelId="{92C4EDB3-6850-41FB-A693-F3C2369C50F4}" type="presParOf" srcId="{D010CF4D-95C2-4F18-81DF-8A8D4FEE4C02}" destId="{3919B907-C250-4DD7-8B5A-5AAD7571BD44}" srcOrd="1" destOrd="0" presId="urn:diagrams.loki3.com/Number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b="0" kern="1200" noProof="0" dirty="0" smtClean="0"/>
            <a:t>Giới thiệu học phần</a:t>
          </a:r>
          <a:endParaRPr lang="vi-VN" sz="4600" b="0" kern="1200" noProof="0" dirty="0"/>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b="1" kern="1200" noProof="0" smtClean="0"/>
            <a:t>1</a:t>
          </a:r>
          <a:endParaRPr lang="vi-VN" sz="4400" b="1" kern="1200" noProof="0"/>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Tình hình an toàn thông tin gần đây</a:t>
          </a:r>
          <a:endParaRPr lang="vi-VN" sz="4600" kern="1200" noProof="0" dirty="0"/>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2</a:t>
          </a:r>
          <a:endParaRPr lang="vi-VN" sz="4400" kern="1200" noProof="0" dirty="0"/>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Đối tượng an toàn thông tin</a:t>
          </a:r>
          <a:endParaRPr lang="vi-VN" sz="4600" kern="1200" noProof="0" dirty="0"/>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3</a:t>
          </a:r>
          <a:endParaRPr lang="vi-VN" sz="4400" kern="1200" noProof="0" dirty="0"/>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Khái niệm an toàn thông tin</a:t>
          </a:r>
          <a:endParaRPr lang="vi-VN" sz="4600" kern="1200" noProof="0" dirty="0"/>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4</a:t>
          </a:r>
          <a:endParaRPr lang="vi-VN" sz="4400" kern="1200" noProof="0" dirty="0"/>
        </a:p>
      </dsp:txBody>
      <dsp:txXfrm>
        <a:off x="121258" y="4941950"/>
        <a:ext cx="585484" cy="5854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b="0" kern="1200" noProof="0" dirty="0" smtClean="0"/>
            <a:t>Giới thiệu học phần</a:t>
          </a:r>
          <a:endParaRPr lang="vi-VN" sz="4600" b="0" kern="1200" noProof="0" dirty="0"/>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b="1" kern="1200" noProof="0" smtClean="0"/>
            <a:t>1</a:t>
          </a:r>
          <a:endParaRPr lang="vi-VN" sz="4400" b="1" kern="1200" noProof="0"/>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Tình hình an toàn thông tin gần đây</a:t>
          </a:r>
          <a:endParaRPr lang="vi-VN" sz="4600" kern="1200" noProof="0" dirty="0"/>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2</a:t>
          </a:r>
          <a:endParaRPr lang="vi-VN" sz="4400" kern="1200" noProof="0" dirty="0"/>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Đối tượng an toàn thông tin</a:t>
          </a:r>
          <a:endParaRPr lang="vi-VN" sz="4600" kern="1200" noProof="0" dirty="0"/>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3</a:t>
          </a:r>
          <a:endParaRPr lang="vi-VN" sz="4400" kern="1200" noProof="0" dirty="0"/>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Khái niệm an toàn thông tin</a:t>
          </a:r>
          <a:endParaRPr lang="vi-VN" sz="4600" kern="1200" noProof="0" dirty="0"/>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4</a:t>
          </a:r>
          <a:endParaRPr lang="vi-VN" sz="4400" kern="1200" noProof="0" dirty="0"/>
        </a:p>
      </dsp:txBody>
      <dsp:txXfrm>
        <a:off x="121258" y="4941950"/>
        <a:ext cx="585484" cy="5854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b="0" kern="1200" noProof="0" dirty="0" smtClean="0"/>
            <a:t>Giới thiệu học phần</a:t>
          </a:r>
          <a:endParaRPr lang="vi-VN" sz="4600" b="0" kern="1200" noProof="0" dirty="0"/>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b="1" kern="1200" noProof="0" smtClean="0"/>
            <a:t>1</a:t>
          </a:r>
          <a:endParaRPr lang="vi-VN" sz="4400" b="1" kern="1200" noProof="0"/>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Tình hình an toàn thông tin gần đây</a:t>
          </a:r>
          <a:endParaRPr lang="vi-VN" sz="4600" kern="1200" noProof="0" dirty="0"/>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2</a:t>
          </a:r>
          <a:endParaRPr lang="vi-VN" sz="4400" kern="1200" noProof="0" dirty="0"/>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Đối tượng an toàn thông tin</a:t>
          </a:r>
          <a:endParaRPr lang="vi-VN" sz="4600" kern="1200" noProof="0" dirty="0"/>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3</a:t>
          </a:r>
          <a:endParaRPr lang="vi-VN" sz="4400" kern="1200" noProof="0" dirty="0"/>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Khái niệm an toàn thông tin</a:t>
          </a:r>
          <a:endParaRPr lang="vi-VN" sz="4600" kern="1200" noProof="0" dirty="0"/>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4</a:t>
          </a:r>
          <a:endParaRPr lang="vi-VN" sz="4400" kern="1200" noProof="0" dirty="0"/>
        </a:p>
      </dsp:txBody>
      <dsp:txXfrm>
        <a:off x="121258" y="4941950"/>
        <a:ext cx="585484" cy="5854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b="0" kern="1200" noProof="0" dirty="0" smtClean="0"/>
            <a:t>Giới thiệu học phần</a:t>
          </a:r>
          <a:endParaRPr lang="vi-VN" sz="4600" b="0" kern="1200" noProof="0" dirty="0"/>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b="1" kern="1200" noProof="0" smtClean="0"/>
            <a:t>1</a:t>
          </a:r>
          <a:endParaRPr lang="vi-VN" sz="4400" b="1" kern="1200" noProof="0"/>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Tình hình an toàn thông tin gần đây</a:t>
          </a:r>
          <a:endParaRPr lang="vi-VN" sz="4600" kern="1200" noProof="0" dirty="0"/>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2</a:t>
          </a:r>
          <a:endParaRPr lang="vi-VN" sz="4400" kern="1200" noProof="0" dirty="0"/>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Đối tượng an toàn thông tin</a:t>
          </a:r>
          <a:endParaRPr lang="vi-VN" sz="4600" kern="1200" noProof="0" dirty="0"/>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3</a:t>
          </a:r>
          <a:endParaRPr lang="vi-VN" sz="4400" kern="1200" noProof="0" dirty="0"/>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Khái niệm an toàn thông tin</a:t>
          </a:r>
          <a:endParaRPr lang="vi-VN" sz="4600" kern="1200" noProof="0" dirty="0"/>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4</a:t>
          </a:r>
          <a:endParaRPr lang="vi-VN" sz="4400" kern="1200" noProof="0" dirty="0"/>
        </a:p>
      </dsp:txBody>
      <dsp:txXfrm>
        <a:off x="121258" y="4941950"/>
        <a:ext cx="585484" cy="5854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8A9154-0BEB-4230-91C9-16FAC1EF6E1C}">
      <dsp:nvSpPr>
        <dsp:cNvPr id="0" name=""/>
        <dsp:cNvSpPr/>
      </dsp:nvSpPr>
      <dsp:spPr>
        <a:xfrm rot="5400000">
          <a:off x="4309440" y="-264239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b="0" kern="1200" noProof="0" dirty="0" smtClean="0"/>
            <a:t>Giới thiệu học phần</a:t>
          </a:r>
          <a:endParaRPr lang="vi-VN" sz="4600" b="0" kern="1200" noProof="0" dirty="0"/>
        </a:p>
      </dsp:txBody>
      <dsp:txXfrm rot="-5400000">
        <a:off x="993601" y="721546"/>
        <a:ext cx="7568901" cy="889122"/>
      </dsp:txXfrm>
    </dsp:sp>
    <dsp:sp modelId="{7D701CF5-2CC3-48B9-A656-E2968A10AA3B}">
      <dsp:nvSpPr>
        <dsp:cNvPr id="0" name=""/>
        <dsp:cNvSpPr/>
      </dsp:nvSpPr>
      <dsp:spPr>
        <a:xfrm>
          <a:off x="0" y="752107"/>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b="1" kern="1200" noProof="0" smtClean="0"/>
            <a:t>1</a:t>
          </a:r>
          <a:endParaRPr lang="vi-VN" sz="4400" b="1" kern="1200" noProof="0"/>
        </a:p>
      </dsp:txBody>
      <dsp:txXfrm>
        <a:off x="121258" y="873365"/>
        <a:ext cx="585484" cy="585484"/>
      </dsp:txXfrm>
    </dsp:sp>
    <dsp:sp modelId="{5012D0F9-E426-4C44-85B1-B5D15A7B4879}">
      <dsp:nvSpPr>
        <dsp:cNvPr id="0" name=""/>
        <dsp:cNvSpPr/>
      </dsp:nvSpPr>
      <dsp:spPr>
        <a:xfrm rot="5400000">
          <a:off x="4001527" y="-1183559"/>
          <a:ext cx="1601145"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Tình hình an toàn thông tin gần đây</a:t>
          </a:r>
          <a:endParaRPr lang="vi-VN" sz="4600" kern="1200" noProof="0" dirty="0"/>
        </a:p>
      </dsp:txBody>
      <dsp:txXfrm rot="-5400000">
        <a:off x="993600" y="1902529"/>
        <a:ext cx="7538839" cy="1444823"/>
      </dsp:txXfrm>
    </dsp:sp>
    <dsp:sp modelId="{52D715E9-012B-492D-85DB-CC49546E7451}">
      <dsp:nvSpPr>
        <dsp:cNvPr id="0" name=""/>
        <dsp:cNvSpPr/>
      </dsp:nvSpPr>
      <dsp:spPr>
        <a:xfrm>
          <a:off x="0" y="2210940"/>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2</a:t>
          </a:r>
          <a:endParaRPr lang="vi-VN" sz="4400" kern="1200" noProof="0" dirty="0"/>
        </a:p>
      </dsp:txBody>
      <dsp:txXfrm>
        <a:off x="121258" y="2332198"/>
        <a:ext cx="585484" cy="585484"/>
      </dsp:txXfrm>
    </dsp:sp>
    <dsp:sp modelId="{20BEFA03-6951-4A7C-A59E-41DEF89A1A38}">
      <dsp:nvSpPr>
        <dsp:cNvPr id="0" name=""/>
        <dsp:cNvSpPr/>
      </dsp:nvSpPr>
      <dsp:spPr>
        <a:xfrm rot="5400000">
          <a:off x="4309440" y="275272"/>
          <a:ext cx="985320" cy="7617000"/>
        </a:xfrm>
        <a:prstGeom prst="round2SameRect">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Đối tượng an toàn thông tin</a:t>
          </a:r>
          <a:endParaRPr lang="vi-VN" sz="4600" kern="1200" noProof="0" dirty="0"/>
        </a:p>
      </dsp:txBody>
      <dsp:txXfrm rot="-5400000">
        <a:off x="993601" y="3639211"/>
        <a:ext cx="7568901" cy="889122"/>
      </dsp:txXfrm>
    </dsp:sp>
    <dsp:sp modelId="{45392A94-85D4-4213-B167-8FDD4035D4D9}">
      <dsp:nvSpPr>
        <dsp:cNvPr id="0" name=""/>
        <dsp:cNvSpPr/>
      </dsp:nvSpPr>
      <dsp:spPr>
        <a:xfrm>
          <a:off x="0" y="3669772"/>
          <a:ext cx="828000" cy="828000"/>
        </a:xfrm>
        <a:prstGeom prst="ellipse">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3</a:t>
          </a:r>
          <a:endParaRPr lang="vi-VN" sz="4400" kern="1200" noProof="0" dirty="0"/>
        </a:p>
      </dsp:txBody>
      <dsp:txXfrm>
        <a:off x="121258" y="3791030"/>
        <a:ext cx="585484" cy="585484"/>
      </dsp:txXfrm>
    </dsp:sp>
    <dsp:sp modelId="{6F89C500-4303-4D2C-9534-0B4DE5E9ABEF}">
      <dsp:nvSpPr>
        <dsp:cNvPr id="0" name=""/>
        <dsp:cNvSpPr/>
      </dsp:nvSpPr>
      <dsp:spPr>
        <a:xfrm rot="5400000">
          <a:off x="4309440" y="1426192"/>
          <a:ext cx="985320" cy="7617000"/>
        </a:xfrm>
        <a:prstGeom prst="round2SameRect">
          <a:avLst/>
        </a:prstGeom>
        <a:solidFill>
          <a:srgbClr val="00FF00"/>
        </a:solidFill>
        <a:ln w="9525" cap="flat" cmpd="sng" algn="ctr">
          <a:solidFill>
            <a:schemeClr val="accent6">
              <a:alpha val="90000"/>
              <a:tint val="40000"/>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5400" h="36350" prst="relaxedInset"/>
          <a:contourClr>
            <a:schemeClr val="bg1"/>
          </a:contourClr>
        </a:sp3d>
      </dsp:spPr>
      <dsp:style>
        <a:lnRef idx="1">
          <a:scrgbClr r="0" g="0" b="0"/>
        </a:lnRef>
        <a:fillRef idx="1">
          <a:scrgbClr r="0" g="0" b="0"/>
        </a:fillRef>
        <a:effectRef idx="0">
          <a:scrgbClr r="0" g="0" b="0"/>
        </a:effectRef>
        <a:fontRef idx="minor"/>
      </dsp:style>
      <dsp:txBody>
        <a:bodyPr spcFirstLastPara="0" vert="horz" wrap="square" lIns="175260" tIns="116840" rIns="175260" bIns="116840" numCol="1" spcCol="1270" anchor="ctr" anchorCtr="0">
          <a:noAutofit/>
        </a:bodyPr>
        <a:lstStyle/>
        <a:p>
          <a:pPr lvl="0" algn="l" defTabSz="2044700">
            <a:lnSpc>
              <a:spcPct val="90000"/>
            </a:lnSpc>
            <a:spcBef>
              <a:spcPct val="0"/>
            </a:spcBef>
            <a:spcAft>
              <a:spcPct val="35000"/>
            </a:spcAft>
          </a:pPr>
          <a:r>
            <a:rPr lang="vi-VN" sz="4600" kern="1200" noProof="0" dirty="0" smtClean="0"/>
            <a:t>Khái niệm an toàn thông tin</a:t>
          </a:r>
          <a:endParaRPr lang="vi-VN" sz="4600" kern="1200" noProof="0" dirty="0"/>
        </a:p>
      </dsp:txBody>
      <dsp:txXfrm rot="-5400000">
        <a:off x="993601" y="4790131"/>
        <a:ext cx="7568901" cy="889122"/>
      </dsp:txXfrm>
    </dsp:sp>
    <dsp:sp modelId="{3919B907-C250-4DD7-8B5A-5AAD7571BD44}">
      <dsp:nvSpPr>
        <dsp:cNvPr id="0" name=""/>
        <dsp:cNvSpPr/>
      </dsp:nvSpPr>
      <dsp:spPr>
        <a:xfrm>
          <a:off x="0" y="4820692"/>
          <a:ext cx="828000" cy="828000"/>
        </a:xfrm>
        <a:prstGeom prst="ellipse">
          <a:avLst/>
        </a:prstGeom>
        <a:solidFill>
          <a:srgbClr val="00FF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955800">
            <a:lnSpc>
              <a:spcPct val="90000"/>
            </a:lnSpc>
            <a:spcBef>
              <a:spcPct val="0"/>
            </a:spcBef>
            <a:spcAft>
              <a:spcPct val="35000"/>
            </a:spcAft>
          </a:pPr>
          <a:r>
            <a:rPr lang="vi-VN" sz="4400" kern="1200" noProof="0" dirty="0" smtClean="0"/>
            <a:t>4</a:t>
          </a:r>
          <a:endParaRPr lang="vi-VN" sz="4400" kern="1200" noProof="0" dirty="0"/>
        </a:p>
      </dsp:txBody>
      <dsp:txXfrm>
        <a:off x="121258" y="4941950"/>
        <a:ext cx="585484" cy="585484"/>
      </dsp:txXfrm>
    </dsp:sp>
  </dsp:spTree>
</dsp:drawing>
</file>

<file path=ppt/diagrams/layout1.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2.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3.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4.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layout5.xml><?xml version="1.0" encoding="utf-8"?>
<dgm:layoutDef xmlns:dgm="http://schemas.openxmlformats.org/drawingml/2006/diagram" xmlns:a="http://schemas.openxmlformats.org/drawingml/2006/main" uniqueId="urn:diagrams.loki3.com/NumberedList">
  <dgm:title val="Numbered List"/>
  <dgm:desc val="Use for numbering or lettering a sequence. Level 1 text should be a short number or letter. Works well with large amounts of Level 2 text."/>
  <dgm:catLst>
    <dgm:cat type="list" pri="4130"/>
    <dgm:cat type="other" pri="1400"/>
  </dgm:catLst>
  <dgm:sampData>
    <dgm:dataModel>
      <dgm:ptLst>
        <dgm:pt modelId="0" type="doc"/>
        <dgm:pt modelId="1">
          <dgm:t>
            <a:bodyPr/>
            <a:lstStyle/>
            <a:p>
              <a:r>
                <a:t>1</a:t>
              </a:r>
            </a:p>
          </dgm:t>
        </dgm:pt>
        <dgm:pt modelId="11"/>
        <dgm:pt modelId="2">
          <dgm:t>
            <a:bodyPr/>
            <a:lstStyle/>
            <a:p>
              <a:r>
                <a:t>2</a:t>
              </a:r>
            </a:p>
          </dgm:t>
        </dgm:pt>
        <dgm:pt modelId="21"/>
        <dgm:pt modelId="3">
          <dgm:t>
            <a:bodyPr/>
            <a:lstStyle/>
            <a:p>
              <a:r>
                <a:t>3</a:t>
              </a:r>
            </a:p>
          </dgm:t>
        </dgm:pt>
        <dgm:pt modelId="31"/>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dgm:varLst>
    <dgm:alg type="lin">
      <dgm:param type="linDir" val="fromT"/>
      <dgm:param type="nodeHorzAlign" val="l"/>
    </dgm:alg>
    <dgm:shape xmlns:r="http://schemas.openxmlformats.org/officeDocument/2006/relationships" r:blip="">
      <dgm:adjLst/>
    </dgm:shape>
    <dgm:presOf/>
    <dgm:constrLst>
      <dgm:constr type="w" for="ch" forName="composite" refType="w"/>
      <dgm:constr type="primFontSz" for="des" forName="desTx" op="equ" val="65"/>
      <dgm:constr type="primFontSz" for="des" forName="labelTx" op="equ" val="65"/>
      <dgm:constr type="h" for="des" forName="labelTx" refType="primFontSz" refFor="des" refForName="desTx" fact="0.6"/>
      <dgm:constr type="userA" for="des" forName="composite" refType="primFontSz" refFor="des" refForName="desTx" fact="0.5"/>
      <dgm:constr type="h" for="ch" forName="sp" refType="primFontSz" refFor="des" refForName="desTx" fact="0.1"/>
    </dgm:constrLst>
    <dgm:ruleLst>
      <dgm:rule type="primFontSz" for="des" forName="desTx" val="5" fact="NaN" max="NaN"/>
    </dgm:ruleLst>
    <dgm:forEach name="Name1" axis="ch" ptType="node">
      <dgm:layoutNode name="composite">
        <dgm:alg type="composite"/>
        <dgm:shape xmlns:r="http://schemas.openxmlformats.org/officeDocument/2006/relationships" r:blip="">
          <dgm:adjLst/>
        </dgm:shape>
        <dgm:presOf/>
        <dgm:choose name="Name2">
          <dgm:if name="Name3" func="var" arg="dir" op="equ" val="norm">
            <dgm:constrLst>
              <dgm:constr type="userA"/>
              <dgm:constr type="l" for="ch" forName="desTx" refType="userA" fact="1.2"/>
              <dgm:constr type="r" for="ch" forName="desTx" refType="w"/>
              <dgm:constr type="t" for="ch" forName="desTx"/>
              <dgm:constr type="h" for="ch" forName="desTx" refType="userA" fact="1.19"/>
              <dgm:constr type="w" for="ch" forName="labelTx" refType="userA"/>
              <dgm:constr type="h" for="ch" forName="labelTx" refType="userA"/>
              <dgm:constr type="l" for="ch" forName="labelTx"/>
              <dgm:constr type="ctrY" for="ch" forName="labelTx" refType="h" refFor="ch" refForName="desTx" fact="0.5"/>
            </dgm:constrLst>
          </dgm:if>
          <dgm:else name="Name4">
            <dgm:constrLst>
              <dgm:constr type="userA"/>
              <dgm:constr type="w" for="ch" forName="desTx" refType="w"/>
              <dgm:constr type="wOff" for="ch" forName="desTx" refType="userA" fact="-1.2"/>
              <dgm:constr type="h" for="ch" forName="desTx" refType="userA" fact="1.19"/>
              <dgm:constr type="l" for="ch" forName="desTx"/>
              <dgm:constr type="t" for="ch" forName="desTx"/>
              <dgm:constr type="w" for="ch" forName="labelTx" refType="userA"/>
              <dgm:constr type="h" for="ch" forName="labelTx" refType="userA"/>
              <dgm:constr type="r" for="ch" forName="labelTx" refType="w"/>
              <dgm:constr type="ctrY" for="ch" forName="labelTx" refType="h" refFor="ch" refForName="desTx" fact="0.5"/>
            </dgm:constrLst>
          </dgm:else>
        </dgm:choose>
        <dgm:layoutNode name="desTx" styleLbl="fgAccFollowNode1">
          <dgm:varLst>
            <dgm:bulletEnabled val="1"/>
          </dgm:varLst>
          <dgm:alg type="tx">
            <dgm:param type="parTxLTRAlign" val="l"/>
            <dgm:param type="parTxRTLAlign" val="r"/>
          </dgm:alg>
          <dgm:shape xmlns:r="http://schemas.openxmlformats.org/officeDocument/2006/relationships" rot="90" type="round2SameRect" r:blip="">
            <dgm:adjLst/>
          </dgm:shape>
          <dgm:presOf axis="des" ptType="node"/>
          <dgm:constrLst>
            <dgm:constr type="tMarg" refType="primFontSz" fact="0.2"/>
            <dgm:constr type="bMarg" refType="primFontSz" fact="0.2"/>
            <dgm:constr type="lMarg" refType="primFontSz" fact="0.3"/>
            <dgm:constr type="rMarg" refType="primFontSz" fact="0.3"/>
          </dgm:constrLst>
          <dgm:ruleLst>
            <dgm:rule type="h" val="INF" fact="NaN" max="NaN"/>
          </dgm:ruleLst>
        </dgm:layoutNode>
        <dgm:layoutNode name="labelTx" styleLbl="node1">
          <dgm:varLst>
            <dgm:chMax val="0"/>
            <dgm:chPref val="0"/>
            <dgm:bulletEnabled val="1"/>
          </dgm:varLst>
          <dgm:alg type="tx"/>
          <dgm:shape xmlns:r="http://schemas.openxmlformats.org/officeDocument/2006/relationships" type="ellipse" r:blip="">
            <dgm:adjLst/>
          </dgm:shape>
          <dgm:presOf axis="self"/>
          <dgm:constrLst>
            <dgm:constr type="tMarg"/>
            <dgm:constr type="bMarg"/>
            <dgm:constr type="lMarg"/>
            <dgm:constr type="rMarg"/>
          </dgm:constrLst>
          <dgm:ruleLst>
            <dgm:rule type="primFontSz" val="1" fact="NaN" max="NaN"/>
          </dgm:ruleLst>
        </dgm:layoutNode>
      </dgm:layoutNode>
      <dgm:forEach name="Name5" axis="followSib" ptType="sibTrans" cnt="1">
        <dgm:layoutNode name="sp">
          <dgm:alg type="sp"/>
          <dgm:shape xmlns:r="http://schemas.openxmlformats.org/officeDocument/2006/relationships" r:blip="">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19.06.2020</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19.06.2020</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viettimes.vn/tags/SW9U/iot.html"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2</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http://dantri.com.vn/suc-manh-tri-thuc/gan-5-trieu-tai-khoan-va-mat-khau-gmail-bi-dang-tai-cong-khai-len-internet-941885.htm</a:t>
            </a:r>
          </a:p>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12</a:t>
            </a:fld>
            <a:endParaRPr lang="ru-RU"/>
          </a:p>
        </p:txBody>
      </p:sp>
    </p:spTree>
    <p:extLst>
      <p:ext uri="{BB962C8B-B14F-4D97-AF65-F5344CB8AC3E}">
        <p14:creationId xmlns:p14="http://schemas.microsoft.com/office/powerpoint/2010/main" val="918196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http://sggp.org.vn/thegioi/2015/6/385788/</a:t>
            </a: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13</a:t>
            </a:fld>
            <a:endParaRPr lang="en-US"/>
          </a:p>
        </p:txBody>
      </p:sp>
    </p:spTree>
    <p:extLst>
      <p:ext uri="{BB962C8B-B14F-4D97-AF65-F5344CB8AC3E}">
        <p14:creationId xmlns:p14="http://schemas.microsoft.com/office/powerpoint/2010/main" val="1840446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http://www.pcworld.com.vn/articles/cong-nghe/an-ninh-mang/2015/06/1239484/kaspersky-bi-tan-cong-mang-trong-thoi-gian-dai/</a:t>
            </a: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14</a:t>
            </a:fld>
            <a:endParaRPr lang="en-US"/>
          </a:p>
        </p:txBody>
      </p:sp>
    </p:spTree>
    <p:extLst>
      <p:ext uri="{BB962C8B-B14F-4D97-AF65-F5344CB8AC3E}">
        <p14:creationId xmlns:p14="http://schemas.microsoft.com/office/powerpoint/2010/main" val="387912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http://antoanthongtin.vn/Detail.aspx?NewsID=256d85ad-0c54-4ce1-b138-ea8a5f1e6506&amp;CatID=be577820-e67b-4ac6-95a9-b2c1cd87aa5f</a:t>
            </a: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15</a:t>
            </a:fld>
            <a:endParaRPr lang="en-US"/>
          </a:p>
        </p:txBody>
      </p:sp>
    </p:spTree>
    <p:extLst>
      <p:ext uri="{BB962C8B-B14F-4D97-AF65-F5344CB8AC3E}">
        <p14:creationId xmlns:p14="http://schemas.microsoft.com/office/powerpoint/2010/main" val="3662542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http://securitydaily.net/nhom-hacker-thuoc-nsa-bi-hack-hang-loat-cong-cu-hacking-bi-mat-bi-ro-ri/</a:t>
            </a:r>
            <a:endParaRPr lang="vi-VN" dirty="0" smtClean="0"/>
          </a:p>
          <a:p>
            <a:r>
              <a:rPr lang="en-US" dirty="0" smtClean="0"/>
              <a:t>http://securitydaily.net/tong-quan-ve-vu-viec-nsa-bi-hack-ai-dung-dang-sau-cuoc-tan-cong/</a:t>
            </a: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17</a:t>
            </a:fld>
            <a:endParaRPr lang="en-US"/>
          </a:p>
        </p:txBody>
      </p:sp>
    </p:spTree>
    <p:extLst>
      <p:ext uri="{BB962C8B-B14F-4D97-AF65-F5344CB8AC3E}">
        <p14:creationId xmlns:p14="http://schemas.microsoft.com/office/powerpoint/2010/main" val="4110812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vi-VN" dirty="0" smtClean="0"/>
              <a:t>Theo </a:t>
            </a:r>
            <a:r>
              <a:rPr lang="vi-VN" i="1" dirty="0" smtClean="0"/>
              <a:t>Business Insider</a:t>
            </a:r>
            <a:r>
              <a:rPr lang="vi-VN" dirty="0" smtClean="0"/>
              <a:t>, Nicole Eagan, CEO của công ty an ninh mạng Darktrace, mới đây đã tiết lộ vụ tấn công hi hữu. Cụ thể, một sòng bạc đã trở thành nạn nhân của tin tặc khi kẻ gian tìm được lổ hổng thông qua một chiếc nhiệt kế thông minh được dùng để theo dõi nước trong hồ cá đặt ngay giữa sảnh.</a:t>
            </a:r>
            <a:r>
              <a:rPr lang="en-US" dirty="0" smtClean="0"/>
              <a:t> </a:t>
            </a:r>
            <a:r>
              <a:rPr lang="vi-VN" dirty="0" smtClean="0"/>
              <a:t>"Những kẻ tấn công đã sử dụng nhiệt kế thông minh để xâm nhập vào mạng nội bộ", Eagan chia sẻ. "Sau đó chúng tìm thông tin cá nhân của những tay chơi bạc lớn rồi lấy dữ liệu ra theo cách đã đi vào, qua nhiệt kế, rồi tải lên hệ thống lưu trữ đám mây".</a:t>
            </a:r>
          </a:p>
          <a:p>
            <a:r>
              <a:rPr lang="vi-VN" dirty="0" smtClean="0"/>
              <a:t>Dữ liệu bị lấy có thể là thông tin về một số khách hàng chi tiêu nhiều nhất trong casino, cùng với các thông tin cá nhân khác. Tất cả được thực hiện nhờ việc kiểm soát một thiết bị IoT.</a:t>
            </a:r>
          </a:p>
          <a:p>
            <a:r>
              <a:rPr lang="en-US" dirty="0" smtClean="0"/>
              <a:t>T</a:t>
            </a:r>
            <a:r>
              <a:rPr lang="vi-VN" dirty="0" smtClean="0"/>
              <a:t>heo Eagan, sự gia tăng mạnh mẽ của các thiết bị kết nối thông minh như đèn, nhiệt kế... khiến cho mọi người dễ bị tấn công mạng hơn và đây là một ví dụ điển hình về rủi ro có thể xảy ra.</a:t>
            </a:r>
          </a:p>
          <a:p>
            <a:r>
              <a:rPr lang="vi-VN" dirty="0" smtClean="0"/>
              <a:t>"Có rất nhiều thiết bị IoT, từ bộ đo nhiệt, hệ thống làm lạnh, hệ thống HVAC (Heating, Ventilation and Air conditioning - Nhiệt, thông gió và điều hòa không khí), đến những người mang thiết bị hỗ trợ Alexa của họ vào văn phòng", CEO này cho biết. "Nó mở rộng phạm vi tấn công và hầu hết những thiết bị này không được bảo vệ bởi các hệ thống phòng thủ truyền thống".</a:t>
            </a:r>
          </a:p>
          <a:p>
            <a:r>
              <a:rPr lang="vi-VN" dirty="0" smtClean="0"/>
              <a:t>Cụ thể hơn, đó là việc các thiết bị IoT hiện nay có xu hướng được thiết kế rất cơ bản, không bao gồm các tính năng bảo mật bổ sung ngoài giao thức WPA2 phổ biến của mạng Wi-Fi. Mà trên thực tế, đây cũng không phải là một lớp bảo mật hoàn hảo. Tất nhiên, chúng đang được cải tiến để trở nên an toàn hơn, nhưng thế vẫn chưa đủ để tách xa khỏi sự dòm ngó của những kẻ tin tặc.</a:t>
            </a:r>
          </a:p>
          <a:p>
            <a:endParaRPr lang="en-US" dirty="0"/>
          </a:p>
        </p:txBody>
      </p:sp>
    </p:spTree>
    <p:extLst>
      <p:ext uri="{BB962C8B-B14F-4D97-AF65-F5344CB8AC3E}">
        <p14:creationId xmlns:p14="http://schemas.microsoft.com/office/powerpoint/2010/main" val="1368258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23</a:t>
            </a:fld>
            <a:endParaRPr lang="en-US"/>
          </a:p>
        </p:txBody>
      </p:sp>
    </p:spTree>
    <p:extLst>
      <p:ext uri="{BB962C8B-B14F-4D97-AF65-F5344CB8AC3E}">
        <p14:creationId xmlns:p14="http://schemas.microsoft.com/office/powerpoint/2010/main" val="1654278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24</a:t>
            </a:fld>
            <a:endParaRPr lang="en-US"/>
          </a:p>
        </p:txBody>
      </p:sp>
    </p:spTree>
    <p:extLst>
      <p:ext uri="{BB962C8B-B14F-4D97-AF65-F5344CB8AC3E}">
        <p14:creationId xmlns:p14="http://schemas.microsoft.com/office/powerpoint/2010/main" val="2870294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http://dantri.com.vn/suc-manh-so/canh-bao-e-mail-mao-danh-thu-tuong-phat-tan-ma-doc-1434256404.htm</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25</a:t>
            </a:fld>
            <a:endParaRPr lang="ru-RU"/>
          </a:p>
        </p:txBody>
      </p:sp>
    </p:spTree>
    <p:extLst>
      <p:ext uri="{BB962C8B-B14F-4D97-AF65-F5344CB8AC3E}">
        <p14:creationId xmlns:p14="http://schemas.microsoft.com/office/powerpoint/2010/main" val="8174740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26</a:t>
            </a:fld>
            <a:endParaRPr lang="ru-RU"/>
          </a:p>
        </p:txBody>
      </p:sp>
    </p:spTree>
    <p:extLst>
      <p:ext uri="{BB962C8B-B14F-4D97-AF65-F5344CB8AC3E}">
        <p14:creationId xmlns:p14="http://schemas.microsoft.com/office/powerpoint/2010/main" val="116544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err="1" smtClean="0"/>
              <a:t>Điểm</a:t>
            </a:r>
            <a:r>
              <a:rPr lang="en-US" b="1" i="0" baseline="0" dirty="0" smtClean="0"/>
              <a:t> </a:t>
            </a:r>
            <a:r>
              <a:rPr lang="en-US" b="1" i="0" baseline="0" dirty="0" err="1" smtClean="0"/>
              <a:t>yếu</a:t>
            </a:r>
            <a:r>
              <a:rPr lang="en-US" b="1" i="0" baseline="0" dirty="0" smtClean="0"/>
              <a:t> </a:t>
            </a:r>
            <a:r>
              <a:rPr lang="en-US" b="1" i="0" baseline="0" dirty="0" err="1" smtClean="0"/>
              <a:t>bảo</a:t>
            </a:r>
            <a:r>
              <a:rPr lang="en-US" b="1" i="0" baseline="0" dirty="0" smtClean="0"/>
              <a:t> </a:t>
            </a:r>
            <a:r>
              <a:rPr lang="en-US" b="1" i="0" baseline="0" dirty="0" err="1" smtClean="0"/>
              <a:t>mật</a:t>
            </a:r>
            <a:r>
              <a:rPr lang="en-US" b="1" i="0" baseline="0" dirty="0" smtClean="0"/>
              <a:t> ở </a:t>
            </a:r>
            <a:r>
              <a:rPr lang="en-US" b="1" i="0" baseline="0" dirty="0" err="1" smtClean="0"/>
              <a:t>Việt</a:t>
            </a:r>
            <a:r>
              <a:rPr lang="en-US" b="1" i="0" baseline="0" dirty="0" smtClean="0"/>
              <a:t> Nam:</a:t>
            </a:r>
          </a:p>
          <a:p>
            <a:endParaRPr lang="en-US" baseline="0" dirty="0" smtClean="0"/>
          </a:p>
          <a:p>
            <a:r>
              <a:rPr lang="vi-VN" dirty="0" smtClean="0"/>
              <a:t>Theo thống kê của Cục ATTT, trong </a:t>
            </a:r>
            <a:r>
              <a:rPr lang="vi-VN" b="1" dirty="0" smtClean="0"/>
              <a:t>316 ngàn camera giám sát được kết nối và công khai </a:t>
            </a:r>
            <a:r>
              <a:rPr lang="vi-VN" dirty="0" smtClean="0"/>
              <a:t>trên mạng Internet thì có hơn </a:t>
            </a:r>
            <a:r>
              <a:rPr lang="vi-VN" b="1" dirty="0" smtClean="0"/>
              <a:t>147 ngàn </a:t>
            </a:r>
            <a:r>
              <a:rPr lang="vi-VN" dirty="0" smtClean="0"/>
              <a:t>thiết bị có </a:t>
            </a:r>
            <a:r>
              <a:rPr lang="vi-VN" b="1" dirty="0" smtClean="0"/>
              <a:t>lỗ hổng</a:t>
            </a:r>
            <a:r>
              <a:rPr lang="vi-VN" dirty="0" smtClean="0"/>
              <a:t>, chiếm </a:t>
            </a:r>
            <a:r>
              <a:rPr lang="en-US" b="1" dirty="0" smtClean="0"/>
              <a:t>47</a:t>
            </a:r>
            <a:r>
              <a:rPr lang="vi-VN" b="1" dirty="0" smtClean="0"/>
              <a:t>%</a:t>
            </a:r>
            <a:r>
              <a:rPr lang="vi-VN" dirty="0" smtClean="0"/>
              <a:t>; về các thiết bị router</a:t>
            </a:r>
            <a:endParaRPr lang="en-US" dirty="0" smtClean="0"/>
          </a:p>
          <a:p>
            <a:endParaRPr lang="en-US" dirty="0" smtClean="0"/>
          </a:p>
          <a:p>
            <a:r>
              <a:rPr lang="vi-VN" dirty="0" smtClean="0"/>
              <a:t>Kết quả nghiên cứu của Bkav hồi năm 2016 cho thấy: có hơn </a:t>
            </a:r>
            <a:r>
              <a:rPr lang="vi-VN" b="1" dirty="0" smtClean="0"/>
              <a:t>5,6 triệu router</a:t>
            </a:r>
            <a:r>
              <a:rPr lang="vi-VN" dirty="0" smtClean="0"/>
              <a:t> trên khắp thế giới có lỗ hổng, riêng tại Việt Nam con số này là </a:t>
            </a:r>
            <a:r>
              <a:rPr lang="vi-VN" b="1" dirty="0" smtClean="0"/>
              <a:t>300 nghìn</a:t>
            </a:r>
            <a:r>
              <a:rPr lang="vi-VN" dirty="0" smtClean="0"/>
              <a:t>, tương đương với 300 nghìn hệ thống mạng đang trong tình trạng bỏ ngỏ.</a:t>
            </a:r>
            <a:endParaRPr lang="en-US" dirty="0" smtClean="0"/>
          </a:p>
          <a:p>
            <a:endParaRPr lang="en-US" dirty="0" smtClean="0"/>
          </a:p>
          <a:p>
            <a:r>
              <a:rPr lang="en-US" dirty="0" err="1" smtClean="0"/>
              <a:t>Thiếu</a:t>
            </a:r>
            <a:r>
              <a:rPr lang="en-US" baseline="0" dirty="0" smtClean="0"/>
              <a:t> </a:t>
            </a:r>
            <a:r>
              <a:rPr lang="en-US" baseline="0" dirty="0" err="1" smtClean="0"/>
              <a:t>bảo</a:t>
            </a:r>
            <a:r>
              <a:rPr lang="en-US" baseline="0" dirty="0" smtClean="0"/>
              <a:t> </a:t>
            </a:r>
            <a:r>
              <a:rPr lang="en-US" baseline="0" dirty="0" err="1" smtClean="0"/>
              <a:t>mật</a:t>
            </a:r>
            <a:r>
              <a:rPr lang="en-US" baseline="0" dirty="0" smtClean="0"/>
              <a:t>: default password</a:t>
            </a:r>
          </a:p>
          <a:p>
            <a:endParaRPr lang="en-US" dirty="0" smtClean="0"/>
          </a:p>
          <a:p>
            <a:endParaRPr lang="en-US" dirty="0"/>
          </a:p>
        </p:txBody>
      </p:sp>
    </p:spTree>
    <p:extLst>
      <p:ext uri="{BB962C8B-B14F-4D97-AF65-F5344CB8AC3E}">
        <p14:creationId xmlns:p14="http://schemas.microsoft.com/office/powerpoint/2010/main" val="304191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Source:</a:t>
            </a:r>
            <a:r>
              <a:rPr lang="en-US" baseline="0" smtClean="0"/>
              <a:t> </a:t>
            </a:r>
            <a:r>
              <a:rPr lang="en-US" smtClean="0"/>
              <a:t>https://www.bkav.com.vn/tin_tuc_noi_bat/-/chi_tiet/511114/tong-ket-an-ninh-mang-nam-2017-va-du-bao-xu-huong-2018</a:t>
            </a:r>
            <a:endParaRPr lang="en-US" dirty="0"/>
          </a:p>
        </p:txBody>
      </p:sp>
    </p:spTree>
    <p:extLst>
      <p:ext uri="{BB962C8B-B14F-4D97-AF65-F5344CB8AC3E}">
        <p14:creationId xmlns:p14="http://schemas.microsoft.com/office/powerpoint/2010/main" val="3839506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Padding …. CBC </a:t>
            </a:r>
            <a:r>
              <a:rPr lang="en-US" sz="1200" b="0" i="0" kern="1200" dirty="0" err="1" smtClean="0">
                <a:solidFill>
                  <a:schemeClr val="tx1"/>
                </a:solidFill>
                <a:effectLst/>
                <a:latin typeface="+mn-lt"/>
                <a:ea typeface="+mn-ea"/>
                <a:cs typeface="+mn-cs"/>
              </a:rPr>
              <a:t>của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mã</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khối</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r>
              <a:rPr lang="vi-VN" sz="1200" b="1" i="0" kern="1200" dirty="0" smtClean="0">
                <a:solidFill>
                  <a:schemeClr val="tx1"/>
                </a:solidFill>
                <a:effectLst/>
                <a:latin typeface="+mn-lt"/>
                <a:ea typeface="+mn-ea"/>
                <a:cs typeface="+mn-cs"/>
              </a:rPr>
              <a:t>BEAST (Browser Exploit Against SSL/TLS) là kỹ thuật khai thác điểm yếu của chế độ mã khối CBC và mức độ bảo mật yếu của trình duyệt web. Lỗ hổng loại này tồn tại trong các phiên bản SSL2.0, SSL 3.0/TLS 1.0 có hỗ trợ chế độ mã khối CBC.</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CRIME: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Mozilla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Google (CVE-2012-4929), </a:t>
            </a:r>
            <a:r>
              <a:rPr lang="en-US" sz="1200" b="0" i="0" kern="1200" dirty="0" err="1" smtClean="0">
                <a:solidFill>
                  <a:schemeClr val="tx1"/>
                </a:solidFill>
                <a:effectLst/>
                <a:latin typeface="+mn-lt"/>
                <a:ea typeface="+mn-ea"/>
                <a:cs typeface="+mn-cs"/>
              </a:rPr>
              <a:t>khai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thác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thông</a:t>
            </a:r>
            <a:r>
              <a:rPr lang="en-US" sz="1200" b="0" i="0" kern="1200" baseline="0" dirty="0" smtClean="0">
                <a:solidFill>
                  <a:schemeClr val="tx1"/>
                </a:solidFill>
                <a:effectLst/>
                <a:latin typeface="+mn-lt"/>
                <a:ea typeface="+mn-ea"/>
                <a:cs typeface="+mn-cs"/>
              </a:rPr>
              <a:t> tin </a:t>
            </a:r>
            <a:r>
              <a:rPr lang="en-US" sz="1200" b="0" i="0" kern="1200" baseline="0" dirty="0" err="1" smtClean="0">
                <a:solidFill>
                  <a:schemeClr val="tx1"/>
                </a:solidFill>
                <a:effectLst/>
                <a:latin typeface="+mn-lt"/>
                <a:ea typeface="+mn-ea"/>
                <a:cs typeface="+mn-cs"/>
              </a:rPr>
              <a:t>rò</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rỉ</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tỷ</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lệ</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nén</a:t>
            </a:r>
            <a:r>
              <a:rPr lang="en-US" sz="1200" b="0" i="0" kern="1200" baseline="0" dirty="0" smtClean="0">
                <a:solidFill>
                  <a:schemeClr val="tx1"/>
                </a:solidFill>
                <a:effectLst/>
                <a:latin typeface="+mn-lt"/>
                <a:ea typeface="+mn-ea"/>
                <a:cs typeface="+mn-cs"/>
              </a:rPr>
              <a:t> (cookie </a:t>
            </a:r>
            <a:r>
              <a:rPr lang="en-US" sz="1200" b="0" i="0" kern="1200" baseline="0" dirty="0" err="1" smtClean="0">
                <a:solidFill>
                  <a:schemeClr val="tx1"/>
                </a:solidFill>
                <a:effectLst/>
                <a:latin typeface="+mn-lt"/>
                <a:ea typeface="+mn-ea"/>
                <a:cs typeface="+mn-cs"/>
              </a:rPr>
              <a:t>trong</a:t>
            </a:r>
            <a:r>
              <a:rPr lang="en-US" sz="1200" b="0" i="0" kern="1200" baseline="0" dirty="0" smtClean="0">
                <a:solidFill>
                  <a:schemeClr val="tx1"/>
                </a:solidFill>
                <a:effectLst/>
                <a:latin typeface="+mn-lt"/>
                <a:ea typeface="+mn-ea"/>
                <a:cs typeface="+mn-cs"/>
              </a:rPr>
              <a:t> TLS/SSL) -&gt; </a:t>
            </a:r>
            <a:r>
              <a:rPr lang="en-US" sz="1200" b="0" i="0" kern="1200" baseline="0" dirty="0" err="1" smtClean="0">
                <a:solidFill>
                  <a:schemeClr val="tx1"/>
                </a:solidFill>
                <a:effectLst/>
                <a:latin typeface="+mn-lt"/>
                <a:ea typeface="+mn-ea"/>
                <a:cs typeface="+mn-cs"/>
              </a:rPr>
              <a:t>vô</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hiệu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hóa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hàm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nén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hoặc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dùng</a:t>
            </a:r>
            <a:r>
              <a:rPr lang="en-US" sz="1200" b="0" i="0" kern="1200" baseline="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hàm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nén</a:t>
            </a:r>
            <a:r>
              <a:rPr lang="en-US" sz="1200" b="0" i="0" kern="1200" dirty="0" smtClean="0">
                <a:solidFill>
                  <a:schemeClr val="tx1"/>
                </a:solidFill>
                <a:effectLst/>
                <a:latin typeface="+mn-lt"/>
                <a:ea typeface="+mn-ea"/>
                <a:cs typeface="+mn-cs"/>
              </a:rPr>
              <a:t> SPDY)</a:t>
            </a:r>
          </a:p>
          <a:p>
            <a:pPr marL="171450" indent="-171450">
              <a:buFontTx/>
              <a:buChar char="-"/>
            </a:pPr>
            <a:r>
              <a:rPr lang="en-US" sz="1200" b="1" i="0" kern="1200" dirty="0" err="1" smtClean="0">
                <a:solidFill>
                  <a:schemeClr val="tx1"/>
                </a:solidFill>
                <a:effectLst/>
                <a:latin typeface="+mn-lt"/>
                <a:ea typeface="+mn-ea"/>
                <a:cs typeface="+mn-cs"/>
              </a:rPr>
              <a:t>Heartbleed</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trong</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OpenSSL</a:t>
            </a:r>
            <a:r>
              <a:rPr lang="en-US" sz="1200" b="1"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Heartbleed là một lỗi rất nghiêm trọng (CVE-2014-0160) của thư viện mã hóa OpenSSL, xảy ra khi triển khai thêm tính năng mở rộng TLS và DTLS heartbeat của OpenSSL</a:t>
            </a:r>
            <a:endParaRPr lang="en-US" sz="1200" b="0" i="0" kern="1200" dirty="0" smtClean="0">
              <a:solidFill>
                <a:schemeClr val="tx1"/>
              </a:solidFill>
              <a:effectLst/>
              <a:latin typeface="+mn-lt"/>
              <a:ea typeface="+mn-ea"/>
              <a:cs typeface="+mn-cs"/>
            </a:endParaRPr>
          </a:p>
          <a:p>
            <a:pPr marL="171450" indent="-171450">
              <a:buFontTx/>
              <a:buChar char="-"/>
            </a:pPr>
            <a:r>
              <a:rPr lang="en-US" sz="1200" b="1" i="1" kern="1200" dirty="0" smtClean="0">
                <a:solidFill>
                  <a:schemeClr val="tx1"/>
                </a:solidFill>
                <a:effectLst/>
                <a:latin typeface="+mn-lt"/>
                <a:ea typeface="+mn-ea"/>
                <a:cs typeface="+mn-cs"/>
              </a:rPr>
              <a:t>Factoring Attack on RSA-EXPORT Keys </a:t>
            </a:r>
            <a:r>
              <a:rPr lang="en-US" sz="1200" b="0" i="0" kern="1200" dirty="0" err="1" smtClean="0">
                <a:solidFill>
                  <a:schemeClr val="tx1"/>
                </a:solidFill>
                <a:effectLst/>
                <a:latin typeface="+mn-lt"/>
                <a:ea typeface="+mn-ea"/>
                <a:cs typeface="+mn-cs"/>
              </a:rPr>
              <a:t>cho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phép</a:t>
            </a:r>
            <a:r>
              <a:rPr lang="en-US" sz="1200" b="0" i="0" kern="1200" dirty="0" smtClean="0">
                <a:solidFill>
                  <a:schemeClr val="tx1"/>
                </a:solidFill>
                <a:effectLst/>
                <a:latin typeface="+mn-lt"/>
                <a:ea typeface="+mn-ea"/>
                <a:cs typeface="+mn-cs"/>
              </a:rPr>
              <a:t> tin </a:t>
            </a:r>
            <a:r>
              <a:rPr lang="en-US" sz="1200" b="0" i="0" kern="1200" dirty="0" err="1" smtClean="0">
                <a:solidFill>
                  <a:schemeClr val="tx1"/>
                </a:solidFill>
                <a:effectLst/>
                <a:latin typeface="+mn-lt"/>
                <a:ea typeface="+mn-ea"/>
                <a:cs typeface="+mn-cs"/>
              </a:rPr>
              <a:t>tặc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buộc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máy</a:t>
            </a:r>
            <a:r>
              <a:rPr lang="en-US" sz="1200" b="0" i="0" kern="1200" dirty="0" smtClean="0">
                <a:solidFill>
                  <a:schemeClr val="tx1"/>
                </a:solidFill>
                <a:effectLst/>
                <a:latin typeface="+mn-lt"/>
                <a:ea typeface="+mn-ea"/>
                <a:cs typeface="+mn-cs"/>
              </a:rPr>
              <a:t> client </a:t>
            </a:r>
            <a:r>
              <a:rPr lang="en-US" sz="1200" b="0" i="0" kern="1200" dirty="0" err="1" smtClean="0">
                <a:solidFill>
                  <a:schemeClr val="tx1"/>
                </a:solidFill>
                <a:effectLst/>
                <a:latin typeface="+mn-lt"/>
                <a:ea typeface="+mn-ea"/>
                <a:cs typeface="+mn-cs"/>
              </a:rPr>
              <a:t>sử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dụng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kiểu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hóa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cũ</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yếu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là</a:t>
            </a:r>
            <a:r>
              <a:rPr lang="en-US" sz="1200" b="0" i="0" kern="1200" dirty="0" smtClean="0">
                <a:solidFill>
                  <a:schemeClr val="tx1"/>
                </a:solidFill>
                <a:effectLst/>
                <a:latin typeface="+mn-lt"/>
                <a:ea typeface="+mn-ea"/>
                <a:cs typeface="+mn-cs"/>
              </a:rPr>
              <a:t> export-grade key (</a:t>
            </a:r>
            <a:r>
              <a:rPr lang="en-US" sz="1200" b="0" i="0" kern="1200" dirty="0" err="1" smtClean="0">
                <a:solidFill>
                  <a:schemeClr val="tx1"/>
                </a:solidFill>
                <a:effectLst/>
                <a:latin typeface="+mn-lt"/>
                <a:ea typeface="+mn-ea"/>
                <a:cs typeface="+mn-cs"/>
              </a:rPr>
              <a:t>với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độ</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dài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của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khóa</a:t>
            </a:r>
            <a:r>
              <a:rPr lang="en-US" sz="1200" b="0" i="0" kern="1200" dirty="0" smtClean="0">
                <a:solidFill>
                  <a:schemeClr val="tx1"/>
                </a:solidFill>
                <a:effectLst/>
                <a:latin typeface="+mn-lt"/>
                <a:ea typeface="+mn-ea"/>
                <a:cs typeface="+mn-cs"/>
              </a:rPr>
              <a:t> 512-bit RSA)</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30</a:t>
            </a:fld>
            <a:endParaRPr lang="ru-RU"/>
          </a:p>
        </p:txBody>
      </p:sp>
    </p:spTree>
    <p:extLst>
      <p:ext uri="{BB962C8B-B14F-4D97-AF65-F5344CB8AC3E}">
        <p14:creationId xmlns:p14="http://schemas.microsoft.com/office/powerpoint/2010/main" val="642263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31</a:t>
            </a:fld>
            <a:endParaRPr lang="ru-RU"/>
          </a:p>
        </p:txBody>
      </p:sp>
    </p:spTree>
    <p:extLst>
      <p:ext uri="{BB962C8B-B14F-4D97-AF65-F5344CB8AC3E}">
        <p14:creationId xmlns:p14="http://schemas.microsoft.com/office/powerpoint/2010/main" val="1683526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solidFill>
                  <a:prstClr val="black"/>
                </a:solidFill>
              </a:rPr>
              <a:pPr/>
              <a:t>32</a:t>
            </a:fld>
            <a:endParaRPr lang="ru-RU">
              <a:solidFill>
                <a:prstClr val="black"/>
              </a:solidFill>
            </a:endParaRPr>
          </a:p>
        </p:txBody>
      </p:sp>
    </p:spTree>
    <p:extLst>
      <p:ext uri="{BB962C8B-B14F-4D97-AF65-F5344CB8AC3E}">
        <p14:creationId xmlns:p14="http://schemas.microsoft.com/office/powerpoint/2010/main" val="469358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Translated</a:t>
            </a:r>
            <a:r>
              <a:rPr lang="vi-VN" baseline="0" dirty="0" smtClean="0"/>
              <a:t> by Google.</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34</a:t>
            </a:fld>
            <a:endParaRPr lang="ru-RU"/>
          </a:p>
        </p:txBody>
      </p:sp>
    </p:spTree>
    <p:extLst>
      <p:ext uri="{BB962C8B-B14F-4D97-AF65-F5344CB8AC3E}">
        <p14:creationId xmlns:p14="http://schemas.microsoft.com/office/powerpoint/2010/main" val="18167726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Cùng biểu diễn một đơn vị, nhưng trong chữ số thập phân ta cùng ký hiệu 1, còn trong hệ đếm La Mã lại dùng ký hiệu I. Mỗi dữ liệu lại có thể được thể hiện bằng những ký hiệu vật lý khác nhau. Cũng là gật đầu, đối với nhiều dân tộc trên thế giới thì đó là tín hiệu thể hiện sự đồng tình; nhưng ngược lại, đối với người Hy Lạp, gật đầu để biểu lộ sự bất đồng. Cùng là ký hiệu I nhưng trong tiếng Anh có nghĩa là đại từ nhân xưng ngôi thứ nhất (tôi) còn trong toán học lại là chữ số La Mã có giá trị là 1. Mỗi tín hiệu có thể dùng để thể hiện các thông tin khác nhau. Uống một chén rượu để mừng ngày gặp mặt, cũng có thể uống chén rượu để giải sầu, để tiễn đưa người thân lên đường đi xa. </a:t>
            </a:r>
          </a:p>
        </p:txBody>
      </p:sp>
      <p:sp>
        <p:nvSpPr>
          <p:cNvPr id="4" name="Slide Number Placeholder 3"/>
          <p:cNvSpPr>
            <a:spLocks noGrp="1"/>
          </p:cNvSpPr>
          <p:nvPr>
            <p:ph type="sldNum" sz="quarter" idx="10"/>
          </p:nvPr>
        </p:nvSpPr>
        <p:spPr/>
        <p:txBody>
          <a:bodyPr/>
          <a:lstStyle/>
          <a:p>
            <a:fld id="{391F8C0C-5812-497D-B352-B5908CC200C0}" type="slidenum">
              <a:rPr lang="ru-RU" smtClean="0"/>
              <a:t>35</a:t>
            </a:fld>
            <a:endParaRPr lang="ru-RU"/>
          </a:p>
        </p:txBody>
      </p:sp>
    </p:spTree>
    <p:extLst>
      <p:ext uri="{BB962C8B-B14F-4D97-AF65-F5344CB8AC3E}">
        <p14:creationId xmlns:p14="http://schemas.microsoft.com/office/powerpoint/2010/main" val="1211236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Có</a:t>
            </a:r>
            <a:r>
              <a:rPr lang="vi-VN" baseline="0" dirty="0" smtClean="0"/>
              <a:t> hợp lý không?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36</a:t>
            </a:fld>
            <a:endParaRPr lang="ru-RU"/>
          </a:p>
        </p:txBody>
      </p:sp>
    </p:spTree>
    <p:extLst>
      <p:ext uri="{BB962C8B-B14F-4D97-AF65-F5344CB8AC3E}">
        <p14:creationId xmlns:p14="http://schemas.microsoft.com/office/powerpoint/2010/main" val="4235825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http://www.cavershamcomputers.com/wp-content/uploads/2011/07/wifi-router-400x205.jpg</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39</a:t>
            </a:fld>
            <a:endParaRPr lang="ru-RU"/>
          </a:p>
        </p:txBody>
      </p:sp>
    </p:spTree>
    <p:extLst>
      <p:ext uri="{BB962C8B-B14F-4D97-AF65-F5344CB8AC3E}">
        <p14:creationId xmlns:p14="http://schemas.microsoft.com/office/powerpoint/2010/main" val="26500350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http://freedesignfile.com/57892-lan-network-diagram-vector-illustration-01/</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40</a:t>
            </a:fld>
            <a:endParaRPr lang="ru-RU"/>
          </a:p>
        </p:txBody>
      </p:sp>
    </p:spTree>
    <p:extLst>
      <p:ext uri="{BB962C8B-B14F-4D97-AF65-F5344CB8AC3E}">
        <p14:creationId xmlns:p14="http://schemas.microsoft.com/office/powerpoint/2010/main" val="2632717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a:t>
            </a:fld>
            <a:endParaRPr lang="ru-RU"/>
          </a:p>
        </p:txBody>
      </p:sp>
    </p:spTree>
    <p:extLst>
      <p:ext uri="{BB962C8B-B14F-4D97-AF65-F5344CB8AC3E}">
        <p14:creationId xmlns:p14="http://schemas.microsoft.com/office/powerpoint/2010/main" val="3814823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http://www.jaringankita.com/blog/wan-network-protocols</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41</a:t>
            </a:fld>
            <a:endParaRPr lang="ru-RU"/>
          </a:p>
        </p:txBody>
      </p:sp>
    </p:spTree>
    <p:extLst>
      <p:ext uri="{BB962C8B-B14F-4D97-AF65-F5344CB8AC3E}">
        <p14:creationId xmlns:p14="http://schemas.microsoft.com/office/powerpoint/2010/main" val="921434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http://wirelesscabin.triagnosys.com/html/demo.html</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42</a:t>
            </a:fld>
            <a:endParaRPr lang="ru-RU"/>
          </a:p>
        </p:txBody>
      </p:sp>
    </p:spTree>
    <p:extLst>
      <p:ext uri="{BB962C8B-B14F-4D97-AF65-F5344CB8AC3E}">
        <p14:creationId xmlns:p14="http://schemas.microsoft.com/office/powerpoint/2010/main" val="2106258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43</a:t>
            </a:fld>
            <a:endParaRPr lang="ru-RU"/>
          </a:p>
        </p:txBody>
      </p:sp>
    </p:spTree>
    <p:extLst>
      <p:ext uri="{BB962C8B-B14F-4D97-AF65-F5344CB8AC3E}">
        <p14:creationId xmlns:p14="http://schemas.microsoft.com/office/powerpoint/2010/main" val="667734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Wingdings" pitchFamily="2" charset="2"/>
              <a:buChar char="§"/>
            </a:pPr>
            <a:r>
              <a:rPr lang="vi-VN" sz="1200" kern="1200" dirty="0" smtClean="0">
                <a:solidFill>
                  <a:schemeClr val="tx1"/>
                </a:solidFill>
                <a:effectLst/>
                <a:latin typeface="+mn-lt"/>
                <a:ea typeface="+mn-ea"/>
                <a:cs typeface="+mn-cs"/>
              </a:rPr>
              <a:t>Về</a:t>
            </a:r>
            <a:r>
              <a:rPr lang="vi-VN" sz="1200" kern="1200" baseline="0" dirty="0" smtClean="0">
                <a:solidFill>
                  <a:schemeClr val="tx1"/>
                </a:solidFill>
                <a:effectLst/>
                <a:latin typeface="+mn-lt"/>
                <a:ea typeface="+mn-ea"/>
                <a:cs typeface="+mn-cs"/>
              </a:rPr>
              <a:t> thuật ngữ tiếng Anh: chỉ có «information security»</a:t>
            </a:r>
            <a:endParaRPr lang="ru-RU" sz="1200" kern="1200" baseline="0" dirty="0" smtClean="0">
              <a:solidFill>
                <a:schemeClr val="tx1"/>
              </a:solidFill>
              <a:effectLst/>
              <a:latin typeface="+mn-lt"/>
              <a:ea typeface="+mn-ea"/>
              <a:cs typeface="+mn-cs"/>
            </a:endParaRPr>
          </a:p>
          <a:p>
            <a:pPr marL="171450" lvl="0" indent="-171450">
              <a:buFont typeface="Wingdings" pitchFamily="2" charset="2"/>
              <a:buChar char="§"/>
            </a:pPr>
            <a:r>
              <a:rPr lang="ru-RU" sz="1200" kern="1200" baseline="0" dirty="0" smtClean="0">
                <a:solidFill>
                  <a:schemeClr val="tx1"/>
                </a:solidFill>
                <a:effectLst/>
                <a:latin typeface="+mn-lt"/>
                <a:ea typeface="+mn-ea"/>
                <a:cs typeface="+mn-cs"/>
              </a:rPr>
              <a:t>Русский: </a:t>
            </a:r>
            <a:r>
              <a:rPr lang="en-US" sz="1200" kern="1200" baseline="0" dirty="0" smtClean="0">
                <a:solidFill>
                  <a:schemeClr val="tx1"/>
                </a:solidFill>
                <a:effectLst/>
                <a:latin typeface="+mn-lt"/>
                <a:ea typeface="+mn-ea"/>
                <a:cs typeface="+mn-cs"/>
              </a:rPr>
              <a:t>http://www.securitylab.ru/blog/personal/aguryanov/29946.php</a:t>
            </a:r>
            <a:r>
              <a:rPr lang="ru-RU" sz="1200" kern="1200" baseline="0" dirty="0" smtClean="0">
                <a:solidFill>
                  <a:schemeClr val="tx1"/>
                </a:solidFill>
                <a:effectLst/>
                <a:latin typeface="+mn-lt"/>
                <a:ea typeface="+mn-ea"/>
                <a:cs typeface="+mn-cs"/>
              </a:rPr>
              <a:t> (Срав. </a:t>
            </a:r>
            <a:r>
              <a:rPr lang="ru-RU" sz="1200" kern="1200" baseline="0" smtClean="0">
                <a:solidFill>
                  <a:schemeClr val="tx1"/>
                </a:solidFill>
                <a:effectLst/>
                <a:latin typeface="+mn-lt"/>
                <a:ea typeface="+mn-ea"/>
                <a:cs typeface="+mn-cs"/>
              </a:rPr>
              <a:t>«Инфомрационная безопасность» и «Защита инфомрации»)</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1F8C0C-5812-497D-B352-B5908CC200C0}" type="slidenum">
              <a:rPr lang="ru-RU" smtClean="0"/>
              <a:t>44</a:t>
            </a:fld>
            <a:endParaRPr lang="ru-RU"/>
          </a:p>
        </p:txBody>
      </p:sp>
    </p:spTree>
    <p:extLst>
      <p:ext uri="{BB962C8B-B14F-4D97-AF65-F5344CB8AC3E}">
        <p14:creationId xmlns:p14="http://schemas.microsoft.com/office/powerpoint/2010/main" val="3576846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Not to</a:t>
            </a:r>
            <a:r>
              <a:rPr lang="en-US" baseline="0" smtClean="0"/>
              <a:t> be confused with </a:t>
            </a:r>
            <a:r>
              <a:rPr lang="en-US" smtClean="0"/>
              <a:t>Central Intelligence Agency</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45</a:t>
            </a:fld>
            <a:endParaRPr lang="ru-RU"/>
          </a:p>
        </p:txBody>
      </p:sp>
    </p:spTree>
    <p:extLst>
      <p:ext uri="{BB962C8B-B14F-4D97-AF65-F5344CB8AC3E}">
        <p14:creationId xmlns:p14="http://schemas.microsoft.com/office/powerpoint/2010/main" val="1720090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Tam sao thất</a:t>
            </a:r>
            <a:r>
              <a:rPr lang="en-US" baseline="0" smtClean="0"/>
              <a:t> bản!</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48</a:t>
            </a:fld>
            <a:endParaRPr lang="ru-RU"/>
          </a:p>
        </p:txBody>
      </p:sp>
    </p:spTree>
    <p:extLst>
      <p:ext uri="{BB962C8B-B14F-4D97-AF65-F5344CB8AC3E}">
        <p14:creationId xmlns:p14="http://schemas.microsoft.com/office/powerpoint/2010/main" val="920833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r>
              <a:rPr lang="vi-VN" sz="1200" kern="1200" dirty="0" smtClean="0">
                <a:solidFill>
                  <a:schemeClr val="tx1"/>
                </a:solidFill>
                <a:effectLst/>
                <a:latin typeface="+mn-lt"/>
                <a:ea typeface="+mn-ea"/>
                <a:cs typeface="+mn-cs"/>
              </a:rPr>
              <a:t>Nhấn</a:t>
            </a:r>
            <a:r>
              <a:rPr lang="vi-VN" sz="1200" kern="1200" baseline="0" dirty="0" smtClean="0">
                <a:solidFill>
                  <a:schemeClr val="tx1"/>
                </a:solidFill>
                <a:effectLst/>
                <a:latin typeface="+mn-lt"/>
                <a:ea typeface="+mn-ea"/>
                <a:cs typeface="+mn-cs"/>
              </a:rPr>
              <a:t> mạnh thêm về khái niệm:</a:t>
            </a:r>
          </a:p>
          <a:p>
            <a:pPr marL="628650" lvl="1" indent="-171450">
              <a:buFont typeface="Wingdings" pitchFamily="2" charset="2"/>
              <a:buChar char="§"/>
            </a:pPr>
            <a:r>
              <a:rPr lang="vi-VN" sz="1200" kern="1200" dirty="0" smtClean="0">
                <a:solidFill>
                  <a:schemeClr val="tx1"/>
                </a:solidFill>
                <a:effectLst/>
                <a:latin typeface="+mn-lt"/>
                <a:ea typeface="+mn-ea"/>
                <a:cs typeface="+mn-cs"/>
              </a:rPr>
              <a:t>An toàn thông tin: là bảo vệ thông tin, hệ thống thông tin của mình (trước tác động của con người hoặc các yếu tố tự nhiên)</a:t>
            </a:r>
          </a:p>
          <a:p>
            <a:pPr marL="628650" lvl="1" indent="-171450">
              <a:buFont typeface="Wingdings" pitchFamily="2" charset="2"/>
              <a:buChar char="§"/>
            </a:pPr>
            <a:r>
              <a:rPr lang="vi-VN" sz="1200" kern="1200" dirty="0" smtClean="0">
                <a:solidFill>
                  <a:schemeClr val="tx1"/>
                </a:solidFill>
                <a:effectLst/>
                <a:latin typeface="+mn-lt"/>
                <a:ea typeface="+mn-ea"/>
                <a:cs typeface="+mn-cs"/>
              </a:rPr>
              <a:t>An ninh thông tin: là bảo vệ mình (xã hội) trước tác động của thông tin từ phía đối phương</a:t>
            </a:r>
          </a:p>
          <a:p>
            <a:pPr marL="171450" lvl="0" indent="-171450">
              <a:buFont typeface="Wingdings" pitchFamily="2" charset="2"/>
              <a:buChar char="§"/>
            </a:pPr>
            <a:r>
              <a:rPr lang="vi-VN" sz="1200" kern="1200" dirty="0" smtClean="0">
                <a:solidFill>
                  <a:schemeClr val="tx1"/>
                </a:solidFill>
                <a:effectLst/>
                <a:latin typeface="+mn-lt"/>
                <a:ea typeface="+mn-ea"/>
                <a:cs typeface="+mn-cs"/>
              </a:rPr>
              <a:t>Về</a:t>
            </a:r>
            <a:r>
              <a:rPr lang="vi-VN" sz="1200" kern="1200" baseline="0" dirty="0" smtClean="0">
                <a:solidFill>
                  <a:schemeClr val="tx1"/>
                </a:solidFill>
                <a:effectLst/>
                <a:latin typeface="+mn-lt"/>
                <a:ea typeface="+mn-ea"/>
                <a:cs typeface="+mn-cs"/>
              </a:rPr>
              <a:t> thuật ngữ tiếng Anh: chỉ có «information security»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91F8C0C-5812-497D-B352-B5908CC200C0}" type="slidenum">
              <a:rPr lang="ru-RU" smtClean="0"/>
              <a:t>50</a:t>
            </a:fld>
            <a:endParaRPr lang="ru-RU"/>
          </a:p>
        </p:txBody>
      </p:sp>
    </p:spTree>
    <p:extLst>
      <p:ext uri="{BB962C8B-B14F-4D97-AF65-F5344CB8AC3E}">
        <p14:creationId xmlns:p14="http://schemas.microsoft.com/office/powerpoint/2010/main" val="843195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51</a:t>
            </a:fld>
            <a:endParaRPr lang="ru-RU"/>
          </a:p>
        </p:txBody>
      </p:sp>
    </p:spTree>
    <p:extLst>
      <p:ext uri="{BB962C8B-B14F-4D97-AF65-F5344CB8AC3E}">
        <p14:creationId xmlns:p14="http://schemas.microsoft.com/office/powerpoint/2010/main" val="38333542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6155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Theo số liệu từ hãng nghiên cứu Gartner ước tính trong năm 2017 sẽ có tới 8,4 tỷ thiết bị thông minh kết nối mạng lưới Internet, như: SmartTV, điện thoại thông minh, camera an ninh, hệ thống báo dộng tự động, ô tô, GPS, các thiết bị công nghiệp trong dây chuyền sản xuất của các nhà máy, xí nghiệp,… được sử dụng trên toàn cầu. </a:t>
            </a:r>
            <a:endParaRPr lang="en-US" dirty="0" smtClean="0"/>
          </a:p>
          <a:p>
            <a:r>
              <a:rPr lang="vi-VN" dirty="0" smtClean="0"/>
              <a:t>Dự kiến đến năm 2020, số lượng thiết bị </a:t>
            </a:r>
            <a:r>
              <a:rPr lang="vi-VN" dirty="0" smtClean="0">
                <a:hlinkClick r:id="rId3"/>
              </a:rPr>
              <a:t>IoT</a:t>
            </a:r>
            <a:r>
              <a:rPr lang="vi-VN" dirty="0" smtClean="0"/>
              <a:t> này sẽ tăng lên tới 25 tỷ thiết bị.Theo đó, các thiết bị thông minh có kết nối Internet (IoT– Internet of Things) đang là tiêu điểm tấn công các mã độc, nhằm theo dõi người dùng, thu thập dữ liệu, đe dọa hoặc tống tiền họ</a:t>
            </a:r>
            <a:r>
              <a:rPr lang="en-US" dirty="0" smtClean="0"/>
              <a:t>.</a:t>
            </a:r>
          </a:p>
          <a:p>
            <a:r>
              <a:rPr lang="vi-VN" dirty="0" smtClean="0"/>
              <a:t>Cũng theo dự đoán của Cục ATTT, đến năm 2020 trên thế giới sẽ có 20,8 tỷ thiết bị IoT so với con số 8,4 tỷ thiết bị của năm 2017, 6,4 tỷ thiết bị của năm 2016. Như vậy tốc độ tăng trưởng là 30%. Doanh thu cũng rất lớn, đạt khoảng  3000 tỷ USD vào năm 2020.</a:t>
            </a:r>
            <a:endParaRPr lang="en-US" dirty="0" smtClean="0"/>
          </a:p>
          <a:p>
            <a:endParaRPr lang="vi-VN" dirty="0" smtClean="0"/>
          </a:p>
        </p:txBody>
      </p:sp>
    </p:spTree>
    <p:extLst>
      <p:ext uri="{BB962C8B-B14F-4D97-AF65-F5344CB8AC3E}">
        <p14:creationId xmlns:p14="http://schemas.microsoft.com/office/powerpoint/2010/main" val="4266603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6</a:t>
            </a:fld>
            <a:endParaRPr lang="ru-RU"/>
          </a:p>
        </p:txBody>
      </p:sp>
    </p:spTree>
    <p:extLst>
      <p:ext uri="{BB962C8B-B14F-4D97-AF65-F5344CB8AC3E}">
        <p14:creationId xmlns:p14="http://schemas.microsoft.com/office/powerpoint/2010/main" val="1127164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7</a:t>
            </a:fld>
            <a:endParaRPr lang="ru-RU"/>
          </a:p>
        </p:txBody>
      </p:sp>
    </p:spTree>
    <p:extLst>
      <p:ext uri="{BB962C8B-B14F-4D97-AF65-F5344CB8AC3E}">
        <p14:creationId xmlns:p14="http://schemas.microsoft.com/office/powerpoint/2010/main" val="1885744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8</a:t>
            </a:fld>
            <a:endParaRPr lang="ru-RU"/>
          </a:p>
        </p:txBody>
      </p:sp>
    </p:spTree>
    <p:extLst>
      <p:ext uri="{BB962C8B-B14F-4D97-AF65-F5344CB8AC3E}">
        <p14:creationId xmlns:p14="http://schemas.microsoft.com/office/powerpoint/2010/main" val="283645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Stuxnet chính là một con worm và nó hoạt động theo 3 giai đoạn. Đầu tiên, nó sẽ nhắm đến các máy tính sử dụng Windows để lây nhiễm và tiếp tục lan truyền qua mạng bằng biện pháp tự sao chép. Sau đó, Stuxnet sẽ nhắm vào Step7, một phần mềm chạy trên Windows do Siemens phát triển để kiểm soát các thiết bị công nghiệp, ví dụ như van, lò nung... Cuối cùng, sâu này sẽ tìm cách phá hỏng các bộ lập trình logic (programmable logic controller - PLC, dùng để kiểm soát các hệ thống, máy móc và công cụ dùng trong công nghiệp).</a:t>
            </a:r>
          </a:p>
          <a:p>
            <a:r>
              <a:rPr lang="vi-VN" dirty="0" smtClean="0"/>
              <a:t>Cũng vì khả năng của mình mà chủ nhân của Stuxnet có thể bí mật trinh thám xem những hệ thống công nghiệp nào được sử dụng ở cơ sở sản xuất của nạn nhân. Chúng thậm chí còn có thể làm cho các máy li tâm quay nhanh đến nỗi hỏng trục mà người vận hành không hề hay biết. (Tính đến ngày hôm nay Iran cũng chưa xác nhận một bài báo nói rằng Stuxnet đã làm hỏng một số máy li tâm của họ).</a:t>
            </a:r>
          </a:p>
          <a:p>
            <a:r>
              <a:rPr lang="vi-VN" smtClean="0"/>
              <a:t>Và</a:t>
            </a:r>
            <a:r>
              <a:rPr lang="vi-VN" baseline="0" smtClean="0"/>
              <a:t> nhiều hiểm họa khác</a:t>
            </a:r>
            <a:endParaRPr lang="en-US" dirty="0"/>
          </a:p>
        </p:txBody>
      </p:sp>
      <p:sp>
        <p:nvSpPr>
          <p:cNvPr id="4" name="Slide Number Placeholder 3"/>
          <p:cNvSpPr>
            <a:spLocks noGrp="1"/>
          </p:cNvSpPr>
          <p:nvPr>
            <p:ph type="sldNum" sz="quarter" idx="10"/>
          </p:nvPr>
        </p:nvSpPr>
        <p:spPr/>
        <p:txBody>
          <a:bodyPr/>
          <a:lstStyle/>
          <a:p>
            <a:fld id="{391F8C0C-5812-497D-B352-B5908CC200C0}" type="slidenum">
              <a:rPr lang="ru-RU" smtClean="0"/>
              <a:t>9</a:t>
            </a:fld>
            <a:endParaRPr lang="ru-RU"/>
          </a:p>
        </p:txBody>
      </p:sp>
    </p:spTree>
    <p:extLst>
      <p:ext uri="{BB962C8B-B14F-4D97-AF65-F5344CB8AC3E}">
        <p14:creationId xmlns:p14="http://schemas.microsoft.com/office/powerpoint/2010/main" val="305960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http://m.tinngan.vn/%27Trung-Quoc-co-hang-ngan-hacker-chuyen-tan-cong-mang%27_0-150-0-384264.html</a:t>
            </a:r>
          </a:p>
          <a:p>
            <a:r>
              <a:rPr lang="en-US" dirty="0" smtClean="0"/>
              <a:t>https://dl.dropboxusercontent.com/u/72247729/Mandiant%20Report%20about%20APT1%20of%20China%20to%20US.pdf</a:t>
            </a:r>
            <a:endParaRPr lang="vi-VN" dirty="0" smtClean="0"/>
          </a:p>
          <a:p>
            <a:r>
              <a:rPr lang="vi-VN" dirty="0" smtClean="0"/>
              <a:t>Thuật ngữ </a:t>
            </a:r>
            <a:r>
              <a:rPr lang="vi-VN" b="1" dirty="0" smtClean="0"/>
              <a:t>APT</a:t>
            </a:r>
            <a:r>
              <a:rPr lang="vi-VN" dirty="0" smtClean="0"/>
              <a: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a:t>
            </a:r>
            <a:r>
              <a:rPr lang="vi-VN" smtClean="0"/>
              <a:t>Tuy nhiên không loại trừ mục tiêu tấn công có thể chỉ </a:t>
            </a:r>
            <a:r>
              <a:rPr lang="vi-VN" b="1" smtClean="0"/>
              <a:t>là</a:t>
            </a:r>
            <a:r>
              <a:rPr lang="vi-VN" smtClean="0"/>
              <a:t> một tổ chức tư nhân.</a:t>
            </a:r>
            <a:endParaRPr lang="en-US" dirty="0" smtClean="0"/>
          </a:p>
          <a:p>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10</a:t>
            </a:fld>
            <a:endParaRPr lang="en-US"/>
          </a:p>
        </p:txBody>
      </p:sp>
    </p:spTree>
    <p:extLst>
      <p:ext uri="{BB962C8B-B14F-4D97-AF65-F5344CB8AC3E}">
        <p14:creationId xmlns:p14="http://schemas.microsoft.com/office/powerpoint/2010/main" val="2430029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http://m.tinngan.vn/%27Trung-Quoc-co-hang-ngan-hacker-chuyen-tan-cong-mang%27_0-150-0-384264.html</a:t>
            </a:r>
          </a:p>
          <a:p>
            <a:r>
              <a:rPr lang="en-US" dirty="0" smtClean="0"/>
              <a:t>https://dl.dropboxusercontent.com/u/72247729/Mandiant%20Report%20about%20APT1%20of%20China%20to%20US.pdf</a:t>
            </a:r>
            <a:endParaRPr lang="vi-VN" dirty="0" smtClean="0"/>
          </a:p>
          <a:p>
            <a:r>
              <a:rPr lang="vi-VN" dirty="0" smtClean="0"/>
              <a:t>Thuật ngữ </a:t>
            </a:r>
            <a:r>
              <a:rPr lang="vi-VN" b="1" dirty="0" smtClean="0"/>
              <a:t>APT</a:t>
            </a:r>
            <a:r>
              <a:rPr lang="vi-VN" dirty="0" smtClean="0"/>
              <a:t> (Advanced Persistent Threat) được dùng để chỉ kiểu tấn công dai dẳng và có chủ đích vào một thực thể. Kẻ tấn công có thể được hỗ trợ bởi chính phủ của một nước nào đó nhằm tìm kiếm thông tin tình báo từ một chính phủ nước khác. </a:t>
            </a:r>
            <a:r>
              <a:rPr lang="vi-VN" smtClean="0"/>
              <a:t>Tuy nhiên không loại trừ mục tiêu tấn công có thể chỉ </a:t>
            </a:r>
            <a:r>
              <a:rPr lang="vi-VN" b="1" smtClean="0"/>
              <a:t>là</a:t>
            </a:r>
            <a:r>
              <a:rPr lang="vi-VN" smtClean="0"/>
              <a:t> một tổ chức tư nhân.</a:t>
            </a:r>
            <a:endParaRPr lang="en-US" dirty="0" smtClean="0"/>
          </a:p>
          <a:p>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11</a:t>
            </a:fld>
            <a:endParaRPr lang="en-US"/>
          </a:p>
        </p:txBody>
      </p:sp>
    </p:spTree>
    <p:extLst>
      <p:ext uri="{BB962C8B-B14F-4D97-AF65-F5344CB8AC3E}">
        <p14:creationId xmlns:p14="http://schemas.microsoft.com/office/powerpoint/2010/main" val="1783083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smtClean="0"/>
              <a:t>Click to edit Master title style</a:t>
            </a:r>
            <a:r>
              <a:rPr lang="vi-VN" dirty="0" smtClean="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dirty="0" smtClean="0"/>
              <a:t>http://www.corydoiron.com/wp-content/uploads/2012/11/Thank-You-Kids-.jpg</a:t>
            </a:r>
            <a:endParaRPr lang="vi-VN" sz="800" dirty="0"/>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dirty="0" smtClean="0"/>
              <a:t>http://www.marketingyourpurpose.com/wp-content/uploads/2014/04/Thank-You.jpg</a:t>
            </a:r>
            <a:endParaRPr lang="vi-VN" sz="800" dirty="0"/>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dirty="0" smtClean="0"/>
              <a:t>http://f.tqn.com/y/jobsearch/1/W/J/7/1/185275200.jpg</a:t>
            </a:r>
            <a:endParaRPr lang="vi-VN" sz="800" dirty="0"/>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dirty="0" smtClean="0"/>
              <a:t>Tiêu đề của mục lục phụ</a:t>
            </a:r>
            <a:endParaRPr lang="en-US" dirty="0"/>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smtClean="0"/>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476672"/>
            <a:ext cx="9144000" cy="6381328"/>
          </a:xfrm>
        </p:spPr>
        <p:txBody>
          <a:bodyPr/>
          <a:lstStyle>
            <a:lvl1pPr>
              <a:defRPr>
                <a:latin typeface="Tahoma" pitchFamily="34" charset="0"/>
                <a:ea typeface="Tahoma" pitchFamily="34" charset="0"/>
                <a:cs typeface="Tahoma" pitchFamily="34" charset="0"/>
              </a:defRPr>
            </a:lvl1pPr>
            <a:lvl2pPr>
              <a:defRPr>
                <a:latin typeface="Tahoma" pitchFamily="34" charset="0"/>
                <a:ea typeface="Tahoma" pitchFamily="34" charset="0"/>
                <a:cs typeface="Tahoma" pitchFamily="34" charset="0"/>
              </a:defRPr>
            </a:lvl2pPr>
            <a:lvl3pPr>
              <a:defRPr>
                <a:latin typeface="Tahoma" pitchFamily="34" charset="0"/>
                <a:ea typeface="Tahoma" pitchFamily="34" charset="0"/>
                <a:cs typeface="Tahoma" pitchFamily="34" charset="0"/>
              </a:defRPr>
            </a:lvl3pPr>
            <a:lvl4pPr>
              <a:defRPr>
                <a:latin typeface="Tahoma" pitchFamily="34" charset="0"/>
                <a:ea typeface="Tahoma" pitchFamily="34" charset="0"/>
                <a:cs typeface="Tahoma" pitchFamily="34" charset="0"/>
              </a:defRPr>
            </a:lvl4pPr>
            <a:lvl5pPr>
              <a:defRPr>
                <a:latin typeface="Tahoma" pitchFamily="34" charset="0"/>
                <a:ea typeface="Tahoma" pitchFamily="34" charset="0"/>
                <a:cs typeface="Tahoma"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504056"/>
          </a:xfrm>
          <a:solidFill>
            <a:schemeClr val="tx2">
              <a:lumMod val="40000"/>
              <a:lumOff val="60000"/>
            </a:schemeClr>
          </a:solidFill>
        </p:spPr>
        <p:txBody>
          <a:bodyPr>
            <a:noAutofit/>
          </a:bodyPr>
          <a:lstStyle>
            <a:lvl1pPr>
              <a:defRPr sz="3200" b="1" baseline="0">
                <a:solidFill>
                  <a:srgbClr val="FFFF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16348726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1" y="688909"/>
            <a:ext cx="3717364" cy="430887"/>
          </a:xfrm>
        </p:spPr>
        <p:txBody>
          <a:bodyPr/>
          <a:lstStyle>
            <a:lvl1pPr algn="l">
              <a:defRPr sz="2100"/>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255979" indent="-255979">
              <a:defRPr>
                <a:solidFill>
                  <a:schemeClr val="tx1"/>
                </a:solidFill>
              </a:defRPr>
            </a:lvl1pPr>
            <a:lvl2pPr marL="517909" indent="-261932">
              <a:defRPr>
                <a:solidFill>
                  <a:schemeClr val="tx1"/>
                </a:solidFill>
              </a:defRPr>
            </a:lvl2pPr>
            <a:lvl3pPr marL="772697" indent="-255979">
              <a:defRPr>
                <a:solidFill>
                  <a:schemeClr val="tx1"/>
                </a:solidFill>
              </a:defRPr>
            </a:lvl3pPr>
            <a:lvl4pPr marL="1028675" indent="-255979">
              <a:defRPr>
                <a:solidFill>
                  <a:schemeClr val="tx1"/>
                </a:solidFill>
              </a:defRPr>
            </a:lvl4pPr>
            <a:lvl5pPr marL="1282272" indent="-253598">
              <a:defRPr>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solidFill>
                <a:prstClr val="black">
                  <a:tint val="75000"/>
                </a:prstClr>
              </a:solidFill>
            </a:endParaRPr>
          </a:p>
        </p:txBody>
      </p:sp>
      <p:sp>
        <p:nvSpPr>
          <p:cNvPr id="5" name="Footer Placeholder 4"/>
          <p:cNvSpPr>
            <a:spLocks noGrp="1"/>
          </p:cNvSpPr>
          <p:nvPr>
            <p:ph type="ftr" sz="quarter" idx="11"/>
          </p:nvPr>
        </p:nvSpPr>
        <p:spPr>
          <a:xfrm>
            <a:off x="2638425" y="6446852"/>
            <a:ext cx="2895600" cy="365125"/>
          </a:xfrm>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a:xfrm>
            <a:off x="5848350" y="6467484"/>
            <a:ext cx="2133600" cy="365125"/>
          </a:xfrm>
        </p:spPr>
        <p:txBody>
          <a:bodyPr/>
          <a:lstStyle>
            <a:lvl1pPr algn="ctr">
              <a:defRPr sz="1350" b="1">
                <a:solidFill>
                  <a:schemeClr val="bg1"/>
                </a:solidFill>
              </a:defRPr>
            </a:lvl1pPr>
          </a:lstStyle>
          <a:p>
            <a:fld id="{427993A3-B38B-47AC-B942-069007B98EA1}"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4742051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dirty="0" smtClean="0"/>
              <a:t>http://www.caridad.com/wp-content/uploads/2015/11/thankyou.jpg</a:t>
            </a:r>
            <a:endParaRPr lang="vi-VN" sz="800" dirty="0"/>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dirty="0" smtClean="0"/>
              <a:t>http://www.emoticonswallpapers.com/images/thank-you/thank-you-glitter-pictures-010.jpg</a:t>
            </a:r>
            <a:endParaRPr lang="vi-VN" sz="800" dirty="0"/>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55" r:id="rId4"/>
    <p:sldLayoutId id="2147483656" r:id="rId5"/>
    <p:sldLayoutId id="2147483657" r:id="rId6"/>
    <p:sldLayoutId id="2147483658" r:id="rId7"/>
    <p:sldLayoutId id="2147483661" r:id="rId8"/>
    <p:sldLayoutId id="2147483662" r:id="rId9"/>
    <p:sldLayoutId id="2147483663" r:id="rId10"/>
    <p:sldLayoutId id="2147483664" r:id="rId11"/>
    <p:sldLayoutId id="2147483665" r:id="rId12"/>
    <p:sldLayoutId id="2147483650" r:id="rId13"/>
    <p:sldLayoutId id="2147483659" r:id="rId14"/>
    <p:sldLayoutId id="2147483653" r:id="rId15"/>
    <p:sldLayoutId id="2147483666" r:id="rId16"/>
    <p:sldLayoutId id="2147483667" r:id="rId17"/>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en.wikipedia.org/wiki/GitHub" TargetMode="External"/><Relationship Id="rId7" Type="http://schemas.openxmlformats.org/officeDocument/2006/relationships/hyperlink" Target="https://en.wikipedia.org/wiki/Airbnb" TargetMode="External"/><Relationship Id="rId2" Type="http://schemas.openxmlformats.org/officeDocument/2006/relationships/hyperlink" Target="Mirai%20attacks%20explained%20in%20100%20seconds%20%5b360p%5d.mp4" TargetMode="External"/><Relationship Id="rId1" Type="http://schemas.openxmlformats.org/officeDocument/2006/relationships/slideLayout" Target="../slideLayouts/slideLayout2.xml"/><Relationship Id="rId6" Type="http://schemas.openxmlformats.org/officeDocument/2006/relationships/hyperlink" Target="https://en.wikipedia.org/wiki/Netflix" TargetMode="External"/><Relationship Id="rId5" Type="http://schemas.openxmlformats.org/officeDocument/2006/relationships/hyperlink" Target="https://en.wikipedia.org/wiki/Reddit" TargetMode="External"/><Relationship Id="rId4" Type="http://schemas.openxmlformats.org/officeDocument/2006/relationships/hyperlink" Target="https://en.wikipedia.org/wiki/Twitter" TargetMode="External"/><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comments" Target="../comments/commen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comments" Target="../comments/commen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comments" Target="../comments/commen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7.xml"/><Relationship Id="rId4" Type="http://schemas.openxmlformats.org/officeDocument/2006/relationships/image" Target="../media/image4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Thông tin về giảng viên</a:t>
            </a:r>
          </a:p>
        </p:txBody>
      </p:sp>
      <p:sp>
        <p:nvSpPr>
          <p:cNvPr id="4" name="Slide Number Placeholder 3"/>
          <p:cNvSpPr>
            <a:spLocks noGrp="1"/>
          </p:cNvSpPr>
          <p:nvPr>
            <p:ph type="sldNum" sz="quarter" idx="12"/>
          </p:nvPr>
        </p:nvSpPr>
        <p:spPr/>
        <p:txBody>
          <a:bodyPr/>
          <a:lstStyle/>
          <a:p>
            <a:fld id="{3E15BD7C-E074-4D4A-84C3-500EE5B9C190}" type="slidenum">
              <a:rPr lang="ru-RU" smtClean="0"/>
              <a:pPr/>
              <a:t>1</a:t>
            </a:fld>
            <a:endParaRPr lang="ru-RU" dirty="0"/>
          </a:p>
        </p:txBody>
      </p:sp>
      <p:pic>
        <p:nvPicPr>
          <p:cNvPr id="2" name="Picture 1"/>
          <p:cNvPicPr>
            <a:picLocks noChangeAspect="1"/>
          </p:cNvPicPr>
          <p:nvPr/>
        </p:nvPicPr>
        <p:blipFill>
          <a:blip r:embed="rId2"/>
          <a:stretch>
            <a:fillRect/>
          </a:stretch>
        </p:blipFill>
        <p:spPr>
          <a:xfrm>
            <a:off x="957974" y="1306583"/>
            <a:ext cx="7574466" cy="4343400"/>
          </a:xfrm>
          <a:prstGeom prst="rect">
            <a:avLst/>
          </a:prstGeom>
        </p:spPr>
      </p:pic>
    </p:spTree>
    <p:extLst>
      <p:ext uri="{BB962C8B-B14F-4D97-AF65-F5344CB8AC3E}">
        <p14:creationId xmlns:p14="http://schemas.microsoft.com/office/powerpoint/2010/main" val="35157114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smtClean="0"/>
              <a:t>2/2013: Mandiant về Đơn vị 61398</a:t>
            </a:r>
            <a:endParaRPr lang="vi-VN"/>
          </a:p>
        </p:txBody>
      </p:sp>
      <p:sp>
        <p:nvSpPr>
          <p:cNvPr id="3" name="Title 2"/>
          <p:cNvSpPr>
            <a:spLocks noGrp="1"/>
          </p:cNvSpPr>
          <p:nvPr>
            <p:ph type="title"/>
          </p:nvPr>
        </p:nvSpPr>
        <p:spPr/>
        <p:txBody>
          <a:bodyPr/>
          <a:lstStyle/>
          <a:p>
            <a:r>
              <a:rPr lang="vi-VN" smtClean="0"/>
              <a:t>Sự kiện an ninh mạng gần đây</a:t>
            </a:r>
            <a:endParaRPr lang="vi-VN"/>
          </a:p>
        </p:txBody>
      </p:sp>
      <p:sp>
        <p:nvSpPr>
          <p:cNvPr id="4" name="Slide Number Placeholder 3"/>
          <p:cNvSpPr>
            <a:spLocks noGrp="1"/>
          </p:cNvSpPr>
          <p:nvPr>
            <p:ph type="sldNum" sz="quarter" idx="12"/>
          </p:nvPr>
        </p:nvSpPr>
        <p:spPr/>
        <p:txBody>
          <a:bodyPr/>
          <a:lstStyle/>
          <a:p>
            <a:fld id="{BB78B191-4D3F-403E-AAE5-8E88385FB05B}" type="slidenum">
              <a:rPr lang="en-US" smtClean="0"/>
              <a:pPr/>
              <a:t>10</a:t>
            </a:fld>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57" y="1828800"/>
            <a:ext cx="8909116" cy="4005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50876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dirty="0" smtClean="0"/>
              <a:t>5/2017</a:t>
            </a:r>
            <a:r>
              <a:rPr lang="vi-VN" dirty="0" smtClean="0"/>
              <a:t>: </a:t>
            </a:r>
            <a:r>
              <a:rPr lang="en-US" dirty="0" err="1" smtClean="0"/>
              <a:t>WannaCry</a:t>
            </a:r>
            <a:endParaRPr lang="vi-VN" dirty="0"/>
          </a:p>
        </p:txBody>
      </p:sp>
      <p:sp>
        <p:nvSpPr>
          <p:cNvPr id="3" name="Title 2"/>
          <p:cNvSpPr>
            <a:spLocks noGrp="1"/>
          </p:cNvSpPr>
          <p:nvPr>
            <p:ph type="title"/>
          </p:nvPr>
        </p:nvSpPr>
        <p:spPr/>
        <p:txBody>
          <a:bodyPr/>
          <a:lstStyle/>
          <a:p>
            <a:r>
              <a:rPr lang="vi-VN" smtClean="0"/>
              <a:t>Sự kiện an ninh mạng gần đây</a:t>
            </a:r>
            <a:endParaRPr lang="vi-VN"/>
          </a:p>
        </p:txBody>
      </p:sp>
      <p:sp>
        <p:nvSpPr>
          <p:cNvPr id="4" name="Slide Number Placeholder 3"/>
          <p:cNvSpPr>
            <a:spLocks noGrp="1"/>
          </p:cNvSpPr>
          <p:nvPr>
            <p:ph type="sldNum" sz="quarter" idx="12"/>
          </p:nvPr>
        </p:nvSpPr>
        <p:spPr/>
        <p:txBody>
          <a:bodyPr/>
          <a:lstStyle/>
          <a:p>
            <a:fld id="{BB78B191-4D3F-403E-AAE5-8E88385FB05B}" type="slidenum">
              <a:rPr lang="en-US" smtClean="0"/>
              <a:pPr/>
              <a:t>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80" y="1504195"/>
            <a:ext cx="8303840" cy="4557712"/>
          </a:xfrm>
          <a:prstGeom prst="rect">
            <a:avLst/>
          </a:prstGeom>
        </p:spPr>
      </p:pic>
    </p:spTree>
    <p:extLst>
      <p:ext uri="{BB962C8B-B14F-4D97-AF65-F5344CB8AC3E}">
        <p14:creationId xmlns:p14="http://schemas.microsoft.com/office/powerpoint/2010/main" val="30491766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marL="466725" indent="-466725">
              <a:buFont typeface="Wingdings" panose="05000000000000000000" pitchFamily="2" charset="2"/>
              <a:buChar char="q"/>
            </a:pPr>
            <a:r>
              <a:rPr lang="vi-VN" b="1" dirty="0" smtClean="0"/>
              <a:t>Các hệ thống nổi tiếng để lộ tài khoản người dùng ở quy mô lớn</a:t>
            </a:r>
          </a:p>
          <a:p>
            <a:r>
              <a:rPr lang="vi-VN" dirty="0"/>
              <a:t>2012: 130 triệu </a:t>
            </a:r>
            <a:r>
              <a:rPr lang="vi-VN" dirty="0" smtClean="0"/>
              <a:t>tài khoản Linkedin</a:t>
            </a:r>
          </a:p>
          <a:p>
            <a:r>
              <a:rPr lang="vi-VN" dirty="0" smtClean="0"/>
              <a:t>2013: 340 triệu tài khoản MySpace</a:t>
            </a:r>
            <a:endParaRPr lang="vi-VN" dirty="0"/>
          </a:p>
          <a:p>
            <a:r>
              <a:rPr lang="vi-VN" dirty="0" smtClean="0"/>
              <a:t>5/2014: 233 triệu tài khoản eBay</a:t>
            </a:r>
          </a:p>
          <a:p>
            <a:r>
              <a:rPr lang="vi-VN" dirty="0" smtClean="0"/>
              <a:t>9/2014: 5 triệu tài khoản Gmail</a:t>
            </a:r>
          </a:p>
          <a:p>
            <a:r>
              <a:rPr lang="vi-VN" dirty="0" smtClean="0"/>
              <a:t>6/2016: 100 triệu tài khoản VK (Facebook Nga)</a:t>
            </a:r>
            <a:endParaRPr lang="en-US" dirty="0"/>
          </a:p>
        </p:txBody>
      </p:sp>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dirty="0"/>
          </a:p>
        </p:txBody>
      </p:sp>
    </p:spTree>
    <p:extLst>
      <p:ext uri="{BB962C8B-B14F-4D97-AF65-F5344CB8AC3E}">
        <p14:creationId xmlns:p14="http://schemas.microsoft.com/office/powerpoint/2010/main" val="65021663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dirty="0" smtClean="0"/>
              <a:t>6</a:t>
            </a:r>
            <a:r>
              <a:rPr lang="vi-VN" dirty="0" smtClean="0"/>
              <a:t>/201</a:t>
            </a:r>
            <a:r>
              <a:rPr lang="en-US" dirty="0" smtClean="0"/>
              <a:t>5</a:t>
            </a:r>
            <a:r>
              <a:rPr lang="vi-VN" dirty="0" smtClean="0"/>
              <a:t>: Lộ thông tin cá nhân ở Mỹ</a:t>
            </a:r>
            <a:endParaRPr lang="vi-VN" dirty="0"/>
          </a:p>
        </p:txBody>
      </p:sp>
      <p:sp>
        <p:nvSpPr>
          <p:cNvPr id="3" name="Title 2"/>
          <p:cNvSpPr>
            <a:spLocks noGrp="1"/>
          </p:cNvSpPr>
          <p:nvPr>
            <p:ph type="title"/>
          </p:nvPr>
        </p:nvSpPr>
        <p:spPr/>
        <p:txBody>
          <a:bodyPr/>
          <a:lstStyle/>
          <a:p>
            <a:r>
              <a:rPr lang="vi-VN" smtClean="0"/>
              <a:t>Sự kiện an ninh mạng gần đây</a:t>
            </a:r>
            <a:endParaRPr lang="vi-VN"/>
          </a:p>
        </p:txBody>
      </p:sp>
      <p:sp>
        <p:nvSpPr>
          <p:cNvPr id="4" name="Slide Number Placeholder 3"/>
          <p:cNvSpPr>
            <a:spLocks noGrp="1"/>
          </p:cNvSpPr>
          <p:nvPr>
            <p:ph type="sldNum" sz="quarter" idx="12"/>
          </p:nvPr>
        </p:nvSpPr>
        <p:spPr/>
        <p:txBody>
          <a:bodyPr/>
          <a:lstStyle/>
          <a:p>
            <a:fld id="{BB78B191-4D3F-403E-AAE5-8E88385FB05B}" type="slidenum">
              <a:rPr lang="en-US" smtClean="0"/>
              <a:pPr/>
              <a:t>13</a:t>
            </a:fld>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1981200"/>
            <a:ext cx="8808151"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56646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dirty="0" smtClean="0"/>
              <a:t>6</a:t>
            </a:r>
            <a:r>
              <a:rPr lang="vi-VN" dirty="0" smtClean="0"/>
              <a:t>/201</a:t>
            </a:r>
            <a:r>
              <a:rPr lang="en-US" dirty="0" smtClean="0"/>
              <a:t>5</a:t>
            </a:r>
            <a:r>
              <a:rPr lang="vi-VN" dirty="0" smtClean="0"/>
              <a:t>: Kaspersky bị tấn công</a:t>
            </a:r>
            <a:endParaRPr lang="vi-VN" dirty="0"/>
          </a:p>
        </p:txBody>
      </p:sp>
      <p:sp>
        <p:nvSpPr>
          <p:cNvPr id="3" name="Title 2"/>
          <p:cNvSpPr>
            <a:spLocks noGrp="1"/>
          </p:cNvSpPr>
          <p:nvPr>
            <p:ph type="title"/>
          </p:nvPr>
        </p:nvSpPr>
        <p:spPr/>
        <p:txBody>
          <a:bodyPr/>
          <a:lstStyle/>
          <a:p>
            <a:r>
              <a:rPr lang="vi-VN" dirty="0" smtClean="0"/>
              <a:t>Sự kiện an ninh mạng gần đây</a:t>
            </a:r>
            <a:endParaRPr lang="vi-VN" dirty="0"/>
          </a:p>
        </p:txBody>
      </p:sp>
      <p:sp>
        <p:nvSpPr>
          <p:cNvPr id="4" name="Slide Number Placeholder 3"/>
          <p:cNvSpPr>
            <a:spLocks noGrp="1"/>
          </p:cNvSpPr>
          <p:nvPr>
            <p:ph type="sldNum" sz="quarter" idx="12"/>
          </p:nvPr>
        </p:nvSpPr>
        <p:spPr/>
        <p:txBody>
          <a:bodyPr/>
          <a:lstStyle/>
          <a:p>
            <a:fld id="{BB78B191-4D3F-403E-AAE5-8E88385FB05B}" type="slidenum">
              <a:rPr lang="en-US" smtClean="0"/>
              <a:pPr/>
              <a:t>14</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828800"/>
            <a:ext cx="889536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261219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en-US" dirty="0" smtClean="0"/>
              <a:t>7</a:t>
            </a:r>
            <a:r>
              <a:rPr lang="vi-VN" dirty="0" smtClean="0"/>
              <a:t>/201</a:t>
            </a:r>
            <a:r>
              <a:rPr lang="en-US" dirty="0" smtClean="0"/>
              <a:t>5</a:t>
            </a:r>
            <a:r>
              <a:rPr lang="vi-VN" dirty="0" smtClean="0"/>
              <a:t>: </a:t>
            </a:r>
            <a:r>
              <a:rPr lang="en-US" dirty="0" smtClean="0"/>
              <a:t>Hacking Team bị hack</a:t>
            </a:r>
            <a:endParaRPr lang="vi-VN" dirty="0"/>
          </a:p>
        </p:txBody>
      </p:sp>
      <p:sp>
        <p:nvSpPr>
          <p:cNvPr id="3" name="Title 2"/>
          <p:cNvSpPr>
            <a:spLocks noGrp="1"/>
          </p:cNvSpPr>
          <p:nvPr>
            <p:ph type="title"/>
          </p:nvPr>
        </p:nvSpPr>
        <p:spPr/>
        <p:txBody>
          <a:bodyPr/>
          <a:lstStyle/>
          <a:p>
            <a:r>
              <a:rPr lang="vi-VN" dirty="0" smtClean="0"/>
              <a:t>Sự kiện an ninh mạng gần đây</a:t>
            </a:r>
            <a:endParaRPr lang="vi-VN" dirty="0"/>
          </a:p>
        </p:txBody>
      </p:sp>
      <p:sp>
        <p:nvSpPr>
          <p:cNvPr id="4" name="Slide Number Placeholder 3"/>
          <p:cNvSpPr>
            <a:spLocks noGrp="1"/>
          </p:cNvSpPr>
          <p:nvPr>
            <p:ph type="sldNum" sz="quarter" idx="12"/>
          </p:nvPr>
        </p:nvSpPr>
        <p:spPr/>
        <p:txBody>
          <a:bodyPr/>
          <a:lstStyle/>
          <a:p>
            <a:fld id="{BB78B191-4D3F-403E-AAE5-8E88385FB05B}" type="slidenum">
              <a:rPr lang="en-US" smtClean="0"/>
              <a:pPr/>
              <a:t>15</a:t>
            </a:fld>
            <a:endParaRPr lang="en-US"/>
          </a:p>
        </p:txBody>
      </p:sp>
      <p:pic>
        <p:nvPicPr>
          <p:cNvPr id="5" name="Picture 4"/>
          <p:cNvPicPr>
            <a:picLocks noChangeAspect="1"/>
          </p:cNvPicPr>
          <p:nvPr/>
        </p:nvPicPr>
        <p:blipFill>
          <a:blip r:embed="rId3"/>
          <a:stretch>
            <a:fillRect/>
          </a:stretch>
        </p:blipFill>
        <p:spPr>
          <a:xfrm>
            <a:off x="114300" y="2057400"/>
            <a:ext cx="8953500" cy="2819400"/>
          </a:xfrm>
          <a:prstGeom prst="rect">
            <a:avLst/>
          </a:prstGeom>
        </p:spPr>
      </p:pic>
    </p:spTree>
    <p:extLst>
      <p:ext uri="{BB962C8B-B14F-4D97-AF65-F5344CB8AC3E}">
        <p14:creationId xmlns:p14="http://schemas.microsoft.com/office/powerpoint/2010/main" val="34972899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466725" indent="-466725">
              <a:buFont typeface="Wingdings" panose="05000000000000000000" pitchFamily="2" charset="2"/>
              <a:buChar char="q"/>
            </a:pPr>
            <a:r>
              <a:rPr lang="vi-VN" b="1" dirty="0" smtClean="0"/>
              <a:t>6/2016: </a:t>
            </a:r>
            <a:r>
              <a:rPr lang="en-US" b="1" dirty="0" smtClean="0"/>
              <a:t>Hàn </a:t>
            </a:r>
            <a:r>
              <a:rPr lang="en-US" b="1" dirty="0"/>
              <a:t>Quốc tố hacker Triều Tiên đánh cắp bí mật quân sự</a:t>
            </a:r>
          </a:p>
          <a:p>
            <a:r>
              <a:rPr lang="vi-VN" dirty="0" smtClean="0"/>
              <a:t>Sử dụng 16 </a:t>
            </a:r>
            <a:r>
              <a:rPr lang="vi-VN" dirty="0"/>
              <a:t>máy chủ từ Bình </a:t>
            </a:r>
            <a:r>
              <a:rPr lang="vi-VN" dirty="0" smtClean="0"/>
              <a:t>Nhưỡng</a:t>
            </a:r>
          </a:p>
          <a:p>
            <a:r>
              <a:rPr lang="vi-VN" dirty="0" smtClean="0"/>
              <a:t>Đ</a:t>
            </a:r>
            <a:r>
              <a:rPr lang="en-US" dirty="0" smtClean="0"/>
              <a:t>ánh cắp 42.000 </a:t>
            </a:r>
            <a:r>
              <a:rPr lang="en-US" dirty="0"/>
              <a:t>tài liệu</a:t>
            </a:r>
          </a:p>
        </p:txBody>
      </p:sp>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dirty="0"/>
          </a:p>
        </p:txBody>
      </p:sp>
    </p:spTree>
    <p:extLst>
      <p:ext uri="{BB962C8B-B14F-4D97-AF65-F5344CB8AC3E}">
        <p14:creationId xmlns:p14="http://schemas.microsoft.com/office/powerpoint/2010/main" val="37870747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itchFamily="2" charset="2"/>
              <a:buChar char="q"/>
            </a:pPr>
            <a:r>
              <a:rPr lang="vi-VN" b="1" dirty="0" smtClean="0"/>
              <a:t>8/2016: </a:t>
            </a:r>
            <a:r>
              <a:rPr lang="en-US" b="1" dirty="0"/>
              <a:t>Nhóm Hacker </a:t>
            </a:r>
            <a:r>
              <a:rPr lang="en-US" b="1" dirty="0" smtClean="0"/>
              <a:t>NSA </a:t>
            </a:r>
            <a:r>
              <a:rPr lang="en-US" b="1" dirty="0"/>
              <a:t>bị </a:t>
            </a:r>
            <a:r>
              <a:rPr lang="en-US" b="1" dirty="0" smtClean="0"/>
              <a:t>hack</a:t>
            </a:r>
            <a:endParaRPr lang="vi-VN" b="1" dirty="0" smtClean="0"/>
          </a:p>
          <a:p>
            <a:r>
              <a:rPr lang="vi-VN" dirty="0"/>
              <a:t>Equation </a:t>
            </a:r>
            <a:r>
              <a:rPr lang="vi-VN" dirty="0" smtClean="0"/>
              <a:t>Group: nhóm </a:t>
            </a:r>
            <a:r>
              <a:rPr lang="vi-VN" dirty="0"/>
              <a:t>hacker </a:t>
            </a:r>
            <a:r>
              <a:rPr lang="vi-VN" dirty="0" smtClean="0"/>
              <a:t>thuộc NSA</a:t>
            </a:r>
          </a:p>
          <a:p>
            <a:r>
              <a:rPr lang="vi-VN" dirty="0"/>
              <a:t>Equation Group: </a:t>
            </a:r>
            <a:r>
              <a:rPr lang="vi-VN" dirty="0" smtClean="0"/>
              <a:t>đã hoạt động ~20 năm</a:t>
            </a:r>
            <a:endParaRPr lang="vi-VN" dirty="0"/>
          </a:p>
          <a:p>
            <a:r>
              <a:rPr lang="vi-VN" dirty="0"/>
              <a:t>Equation Group: </a:t>
            </a:r>
            <a:r>
              <a:rPr lang="vi-VN" dirty="0" smtClean="0"/>
              <a:t>liên quan Stuxnet</a:t>
            </a:r>
          </a:p>
          <a:p>
            <a:endParaRPr lang="vi-VN" dirty="0"/>
          </a:p>
          <a:p>
            <a:r>
              <a:rPr lang="vi-VN" dirty="0"/>
              <a:t>The Shadow </a:t>
            </a:r>
            <a:r>
              <a:rPr lang="vi-VN" dirty="0" smtClean="0"/>
              <a:t>Brokers: đã hack EQ</a:t>
            </a:r>
          </a:p>
          <a:p>
            <a:r>
              <a:rPr lang="vi-VN" dirty="0"/>
              <a:t>The Shadow </a:t>
            </a:r>
            <a:r>
              <a:rPr lang="vi-VN" dirty="0" smtClean="0"/>
              <a:t>Brokers: được cho là của Nga</a:t>
            </a:r>
            <a:endParaRPr lang="vi-VN" dirty="0"/>
          </a:p>
        </p:txBody>
      </p:sp>
      <p:sp>
        <p:nvSpPr>
          <p:cNvPr id="3" name="Title 2"/>
          <p:cNvSpPr>
            <a:spLocks noGrp="1"/>
          </p:cNvSpPr>
          <p:nvPr>
            <p:ph type="title"/>
          </p:nvPr>
        </p:nvSpPr>
        <p:spPr/>
        <p:txBody>
          <a:bodyPr/>
          <a:lstStyle/>
          <a:p>
            <a:r>
              <a:rPr lang="vi-VN" dirty="0" smtClean="0"/>
              <a:t>Sự kiện an ninh mạng gần đây</a:t>
            </a:r>
            <a:endParaRPr lang="vi-VN" dirty="0"/>
          </a:p>
        </p:txBody>
      </p:sp>
      <p:sp>
        <p:nvSpPr>
          <p:cNvPr id="4" name="Slide Number Placeholder 3"/>
          <p:cNvSpPr>
            <a:spLocks noGrp="1"/>
          </p:cNvSpPr>
          <p:nvPr>
            <p:ph type="sldNum" sz="quarter" idx="12"/>
          </p:nvPr>
        </p:nvSpPr>
        <p:spPr/>
        <p:txBody>
          <a:bodyPr/>
          <a:lstStyle/>
          <a:p>
            <a:fld id="{BB78B191-4D3F-403E-AAE5-8E88385FB05B}" type="slidenum">
              <a:rPr lang="en-US" smtClean="0"/>
              <a:pPr/>
              <a:t>17</a:t>
            </a:fld>
            <a:endParaRPr lang="en-US"/>
          </a:p>
        </p:txBody>
      </p:sp>
    </p:spTree>
    <p:extLst>
      <p:ext uri="{BB962C8B-B14F-4D97-AF65-F5344CB8AC3E}">
        <p14:creationId xmlns:p14="http://schemas.microsoft.com/office/powerpoint/2010/main" val="17336137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dirty="0"/>
          </a:p>
        </p:txBody>
      </p:sp>
      <p:sp>
        <p:nvSpPr>
          <p:cNvPr id="5" name="Content Placeholder 1"/>
          <p:cNvSpPr>
            <a:spLocks noGrp="1"/>
          </p:cNvSpPr>
          <p:nvPr>
            <p:ph sz="quarter" idx="13"/>
          </p:nvPr>
        </p:nvSpPr>
        <p:spPr/>
        <p:txBody>
          <a:bodyPr>
            <a:normAutofit/>
          </a:bodyPr>
          <a:lstStyle/>
          <a:p>
            <a:r>
              <a:rPr lang="en-US" sz="2800" dirty="0" smtClean="0"/>
              <a:t>Botnet </a:t>
            </a:r>
            <a:r>
              <a:rPr lang="en-US" sz="2800" b="1" dirty="0" smtClean="0">
                <a:hlinkClick r:id="rId2" action="ppaction://hlinkfile"/>
              </a:rPr>
              <a:t>Mirai</a:t>
            </a:r>
            <a:r>
              <a:rPr lang="en-US" sz="2800" dirty="0" smtClean="0"/>
              <a:t> </a:t>
            </a:r>
            <a:r>
              <a:rPr lang="en-US" sz="2800" dirty="0" err="1" smtClean="0"/>
              <a:t>đã</a:t>
            </a:r>
            <a:r>
              <a:rPr lang="en-US" sz="2800" dirty="0" smtClean="0"/>
              <a:t> </a:t>
            </a:r>
            <a:r>
              <a:rPr lang="en-US" sz="2800" dirty="0" err="1" smtClean="0"/>
              <a:t>xâm</a:t>
            </a:r>
            <a:r>
              <a:rPr lang="en-US" sz="2800" dirty="0" smtClean="0"/>
              <a:t> </a:t>
            </a:r>
            <a:r>
              <a:rPr lang="en-US" sz="2800" dirty="0" err="1" smtClean="0"/>
              <a:t>nhập</a:t>
            </a:r>
            <a:r>
              <a:rPr lang="en-US" sz="2800" dirty="0" smtClean="0"/>
              <a:t> </a:t>
            </a:r>
            <a:r>
              <a:rPr lang="en-US" sz="2800" dirty="0" err="1" smtClean="0"/>
              <a:t>vào</a:t>
            </a:r>
            <a:r>
              <a:rPr lang="en-US" sz="2800" dirty="0" smtClean="0"/>
              <a:t> </a:t>
            </a:r>
            <a:r>
              <a:rPr lang="en-US" sz="2800" dirty="0" err="1" smtClean="0"/>
              <a:t>gần</a:t>
            </a:r>
            <a:r>
              <a:rPr lang="en-US" sz="2800" dirty="0" smtClean="0"/>
              <a:t> </a:t>
            </a:r>
            <a:r>
              <a:rPr lang="en-US" sz="2800" b="1" dirty="0"/>
              <a:t>9</a:t>
            </a:r>
            <a:r>
              <a:rPr lang="en-US" sz="2800" b="1" dirty="0" smtClean="0"/>
              <a:t>00,000</a:t>
            </a:r>
            <a:r>
              <a:rPr lang="en-US" sz="2800" dirty="0" smtClean="0"/>
              <a:t> </a:t>
            </a:r>
            <a:r>
              <a:rPr lang="en-US" sz="2800" dirty="0" err="1" smtClean="0"/>
              <a:t>thiết</a:t>
            </a:r>
            <a:r>
              <a:rPr lang="en-US" sz="2800" dirty="0" smtClean="0"/>
              <a:t> </a:t>
            </a:r>
            <a:r>
              <a:rPr lang="en-US" sz="2800" dirty="0" err="1" smtClean="0"/>
              <a:t>bị</a:t>
            </a:r>
            <a:r>
              <a:rPr lang="en-US" sz="2800" dirty="0" smtClean="0"/>
              <a:t> </a:t>
            </a:r>
            <a:r>
              <a:rPr lang="en-US" sz="2800" dirty="0" err="1" smtClean="0"/>
              <a:t>IoT</a:t>
            </a:r>
            <a:r>
              <a:rPr lang="en-US" sz="2800" dirty="0" smtClean="0"/>
              <a:t> </a:t>
            </a:r>
            <a:r>
              <a:rPr lang="en-US" sz="2800" dirty="0" err="1" smtClean="0"/>
              <a:t>trên</a:t>
            </a:r>
            <a:r>
              <a:rPr lang="en-US" sz="2800" dirty="0" smtClean="0"/>
              <a:t> </a:t>
            </a:r>
            <a:r>
              <a:rPr lang="en-US" sz="2800" dirty="0" err="1" smtClean="0"/>
              <a:t>thế</a:t>
            </a:r>
            <a:r>
              <a:rPr lang="en-US" sz="2800" dirty="0" smtClean="0"/>
              <a:t> </a:t>
            </a:r>
            <a:r>
              <a:rPr lang="en-US" sz="2800" dirty="0" err="1" smtClean="0"/>
              <a:t>giới</a:t>
            </a:r>
            <a:r>
              <a:rPr lang="en-US" sz="2800" dirty="0"/>
              <a:t> </a:t>
            </a:r>
            <a:r>
              <a:rPr lang="en-US" sz="2800" dirty="0" smtClean="0"/>
              <a:t>(</a:t>
            </a:r>
            <a:r>
              <a:rPr lang="en-US" sz="2800" dirty="0" err="1" smtClean="0"/>
              <a:t>Nguồn</a:t>
            </a:r>
            <a:r>
              <a:rPr lang="en-US" sz="2800" dirty="0" smtClean="0"/>
              <a:t>: Kaspersky 2017).</a:t>
            </a:r>
            <a:endParaRPr lang="en-US" sz="2800" dirty="0"/>
          </a:p>
          <a:p>
            <a:r>
              <a:rPr lang="en-US" sz="2800" dirty="0">
                <a:hlinkClick r:id="rId3" tooltip="GitHub"/>
              </a:rPr>
              <a:t>GitHub</a:t>
            </a:r>
            <a:r>
              <a:rPr lang="en-US" sz="2800" dirty="0"/>
              <a:t>, </a:t>
            </a:r>
            <a:r>
              <a:rPr lang="en-US" sz="2800" dirty="0">
                <a:hlinkClick r:id="rId4" tooltip="Twitter"/>
              </a:rPr>
              <a:t>Twitter</a:t>
            </a:r>
            <a:r>
              <a:rPr lang="en-US" sz="2800" dirty="0"/>
              <a:t>, </a:t>
            </a:r>
            <a:r>
              <a:rPr lang="en-US" sz="2800" dirty="0">
                <a:hlinkClick r:id="rId5" tooltip="Reddit"/>
              </a:rPr>
              <a:t>Reddit</a:t>
            </a:r>
            <a:r>
              <a:rPr lang="en-US" sz="2800" dirty="0"/>
              <a:t>, </a:t>
            </a:r>
            <a:r>
              <a:rPr lang="en-US" sz="2800" dirty="0">
                <a:hlinkClick r:id="rId6" tooltip="Netflix"/>
              </a:rPr>
              <a:t>Netflix</a:t>
            </a:r>
            <a:r>
              <a:rPr lang="en-US" sz="2800" dirty="0"/>
              <a:t>, </a:t>
            </a:r>
            <a:r>
              <a:rPr lang="en-US" sz="2800" dirty="0" smtClean="0">
                <a:hlinkClick r:id="rId7" tooltip="Airbnb"/>
              </a:rPr>
              <a:t>Airbnb</a:t>
            </a:r>
            <a:endParaRPr lang="en-US" sz="2800" dirty="0" smtClean="0"/>
          </a:p>
          <a:p>
            <a:r>
              <a:rPr lang="en-US" sz="2800" dirty="0" smtClean="0"/>
              <a:t>1 </a:t>
            </a:r>
            <a:r>
              <a:rPr lang="en-US" sz="2800" dirty="0" err="1"/>
              <a:t>Tbit</a:t>
            </a:r>
            <a:r>
              <a:rPr lang="en-US" sz="2800" dirty="0"/>
              <a:t>/s </a:t>
            </a:r>
            <a:r>
              <a:rPr lang="en-US" sz="2800" dirty="0" smtClean="0"/>
              <a:t> </a:t>
            </a:r>
            <a:r>
              <a:rPr lang="en-US" sz="2800" dirty="0"/>
              <a:t>(Google: 24.3 terabytes of </a:t>
            </a:r>
            <a:r>
              <a:rPr lang="en-US" sz="2800" dirty="0" smtClean="0"/>
              <a:t>bandwidth per day)</a:t>
            </a:r>
          </a:p>
        </p:txBody>
      </p:sp>
      <p:pic>
        <p:nvPicPr>
          <p:cNvPr id="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3544417"/>
            <a:ext cx="3381375"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800" y="3544417"/>
            <a:ext cx="3342121" cy="2715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85947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7869" y="152400"/>
            <a:ext cx="4927331" cy="1146829"/>
          </a:xfrm>
        </p:spPr>
        <p:txBody>
          <a:bodyPr>
            <a:normAutofit/>
          </a:bodyPr>
          <a:lstStyle/>
          <a:p>
            <a:r>
              <a:rPr lang="en-US" sz="3200" dirty="0" smtClean="0"/>
              <a:t>Case </a:t>
            </a:r>
            <a:r>
              <a:rPr lang="en-US" sz="3200" dirty="0" smtClean="0">
                <a:solidFill>
                  <a:srgbClr val="5B9BD5">
                    <a:lumMod val="75000"/>
                  </a:srgbClr>
                </a:solidFill>
              </a:rPr>
              <a:t>Study</a:t>
            </a:r>
            <a:r>
              <a:rPr lang="en-US" sz="3200" dirty="0">
                <a:solidFill>
                  <a:srgbClr val="5B9BD5">
                    <a:lumMod val="75000"/>
                  </a:srgbClr>
                </a:solidFill>
              </a:rPr>
              <a:t>: Dark Trace</a:t>
            </a:r>
            <a:endParaRPr lang="en-US" sz="3200" dirty="0"/>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9110" y="1780777"/>
            <a:ext cx="2387372" cy="687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3344" y="2124347"/>
            <a:ext cx="4323170" cy="2705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Slide Number Placeholder 2"/>
          <p:cNvSpPr>
            <a:spLocks noGrp="1"/>
          </p:cNvSpPr>
          <p:nvPr>
            <p:ph type="sldNum" sz="quarter" idx="4294967295"/>
          </p:nvPr>
        </p:nvSpPr>
        <p:spPr>
          <a:xfrm>
            <a:off x="5848350" y="5707876"/>
            <a:ext cx="2133600" cy="273844"/>
          </a:xfrm>
          <a:prstGeom prst="rect">
            <a:avLst/>
          </a:prstGeom>
        </p:spPr>
        <p:txBody>
          <a:bodyPr/>
          <a:lstStyle/>
          <a:p>
            <a:fld id="{427993A3-B38B-47AC-B942-069007B98EA1}" type="slidenum">
              <a:rPr lang="en-US" smtClean="0">
                <a:solidFill>
                  <a:prstClr val="black">
                    <a:tint val="75000"/>
                  </a:prstClr>
                </a:solidFill>
              </a:rPr>
              <a:pPr/>
              <a:t>19</a:t>
            </a:fld>
            <a:endParaRPr lang="en-US">
              <a:solidFill>
                <a:prstClr val="black">
                  <a:tint val="75000"/>
                </a:prstClr>
              </a:solidFill>
            </a:endParaRPr>
          </a:p>
        </p:txBody>
      </p:sp>
      <p:sp>
        <p:nvSpPr>
          <p:cNvPr id="5" name="TextBox 4"/>
          <p:cNvSpPr txBox="1"/>
          <p:nvPr/>
        </p:nvSpPr>
        <p:spPr>
          <a:xfrm>
            <a:off x="0" y="2888280"/>
            <a:ext cx="4045592" cy="1477328"/>
          </a:xfrm>
          <a:prstGeom prst="rect">
            <a:avLst/>
          </a:prstGeom>
          <a:noFill/>
        </p:spPr>
        <p:txBody>
          <a:bodyPr wrap="square" rtlCol="0">
            <a:spAutoFit/>
          </a:bodyPr>
          <a:lstStyle/>
          <a:p>
            <a:pPr marL="214313" indent="-214313">
              <a:buFontTx/>
              <a:buChar char="-"/>
            </a:pPr>
            <a:r>
              <a:rPr lang="en-US" dirty="0" err="1">
                <a:solidFill>
                  <a:prstClr val="black"/>
                </a:solidFill>
              </a:rPr>
              <a:t>Tấn</a:t>
            </a:r>
            <a:r>
              <a:rPr lang="en-US" dirty="0">
                <a:solidFill>
                  <a:prstClr val="black"/>
                </a:solidFill>
              </a:rPr>
              <a:t> </a:t>
            </a:r>
            <a:r>
              <a:rPr lang="en-US" dirty="0" err="1">
                <a:solidFill>
                  <a:prstClr val="black"/>
                </a:solidFill>
              </a:rPr>
              <a:t>công</a:t>
            </a:r>
            <a:r>
              <a:rPr lang="en-US" dirty="0">
                <a:solidFill>
                  <a:prstClr val="black"/>
                </a:solidFill>
              </a:rPr>
              <a:t> </a:t>
            </a:r>
            <a:r>
              <a:rPr lang="en-US" dirty="0" err="1">
                <a:solidFill>
                  <a:prstClr val="black"/>
                </a:solidFill>
              </a:rPr>
              <a:t>vào</a:t>
            </a:r>
            <a:r>
              <a:rPr lang="en-US" dirty="0">
                <a:solidFill>
                  <a:prstClr val="black"/>
                </a:solidFill>
              </a:rPr>
              <a:t> </a:t>
            </a:r>
            <a:r>
              <a:rPr lang="en-US" dirty="0" err="1">
                <a:solidFill>
                  <a:prstClr val="black"/>
                </a:solidFill>
              </a:rPr>
              <a:t>thiết</a:t>
            </a:r>
            <a:r>
              <a:rPr lang="en-US" dirty="0">
                <a:solidFill>
                  <a:prstClr val="black"/>
                </a:solidFill>
              </a:rPr>
              <a:t> </a:t>
            </a:r>
            <a:r>
              <a:rPr lang="en-US" dirty="0" err="1">
                <a:solidFill>
                  <a:prstClr val="black"/>
                </a:solidFill>
              </a:rPr>
              <a:t>bị</a:t>
            </a:r>
            <a:r>
              <a:rPr lang="en-US" dirty="0">
                <a:solidFill>
                  <a:prstClr val="black"/>
                </a:solidFill>
              </a:rPr>
              <a:t> </a:t>
            </a:r>
            <a:r>
              <a:rPr lang="en-US" dirty="0" err="1">
                <a:solidFill>
                  <a:prstClr val="black"/>
                </a:solidFill>
              </a:rPr>
              <a:t>điều</a:t>
            </a:r>
            <a:r>
              <a:rPr lang="en-US" dirty="0">
                <a:solidFill>
                  <a:prstClr val="black"/>
                </a:solidFill>
              </a:rPr>
              <a:t> </a:t>
            </a:r>
            <a:r>
              <a:rPr lang="en-US" dirty="0" err="1">
                <a:solidFill>
                  <a:prstClr val="black"/>
                </a:solidFill>
              </a:rPr>
              <a:t>nhiệt</a:t>
            </a:r>
            <a:r>
              <a:rPr lang="en-US" dirty="0">
                <a:solidFill>
                  <a:prstClr val="black"/>
                </a:solidFill>
              </a:rPr>
              <a:t> </a:t>
            </a:r>
            <a:r>
              <a:rPr lang="en-US" dirty="0" err="1">
                <a:solidFill>
                  <a:prstClr val="black"/>
                </a:solidFill>
              </a:rPr>
              <a:t>thông</a:t>
            </a:r>
            <a:r>
              <a:rPr lang="en-US" dirty="0">
                <a:solidFill>
                  <a:prstClr val="black"/>
                </a:solidFill>
              </a:rPr>
              <a:t> minh </a:t>
            </a:r>
            <a:r>
              <a:rPr lang="en-US" dirty="0" err="1">
                <a:solidFill>
                  <a:prstClr val="black"/>
                </a:solidFill>
              </a:rPr>
              <a:t>trong</a:t>
            </a:r>
            <a:r>
              <a:rPr lang="en-US" dirty="0">
                <a:solidFill>
                  <a:prstClr val="black"/>
                </a:solidFill>
              </a:rPr>
              <a:t> </a:t>
            </a:r>
            <a:r>
              <a:rPr lang="en-US" dirty="0" err="1">
                <a:solidFill>
                  <a:prstClr val="black"/>
                </a:solidFill>
              </a:rPr>
              <a:t>bể</a:t>
            </a:r>
            <a:r>
              <a:rPr lang="en-US" dirty="0">
                <a:solidFill>
                  <a:prstClr val="black"/>
                </a:solidFill>
              </a:rPr>
              <a:t> </a:t>
            </a:r>
            <a:r>
              <a:rPr lang="en-US" dirty="0" err="1">
                <a:solidFill>
                  <a:prstClr val="black"/>
                </a:solidFill>
              </a:rPr>
              <a:t>cá</a:t>
            </a:r>
            <a:r>
              <a:rPr lang="en-US" dirty="0">
                <a:solidFill>
                  <a:prstClr val="black"/>
                </a:solidFill>
              </a:rPr>
              <a:t> </a:t>
            </a:r>
            <a:r>
              <a:rPr lang="en-US" dirty="0" err="1">
                <a:solidFill>
                  <a:prstClr val="black"/>
                </a:solidFill>
              </a:rPr>
              <a:t>cảnh</a:t>
            </a:r>
            <a:endParaRPr lang="en-US" dirty="0">
              <a:solidFill>
                <a:prstClr val="black"/>
              </a:solidFill>
            </a:endParaRPr>
          </a:p>
          <a:p>
            <a:pPr marL="214313" indent="-214313">
              <a:buFontTx/>
              <a:buChar char="-"/>
            </a:pPr>
            <a:r>
              <a:rPr lang="en-US" dirty="0">
                <a:solidFill>
                  <a:prstClr val="black"/>
                </a:solidFill>
              </a:rPr>
              <a:t>Leo thang </a:t>
            </a:r>
            <a:r>
              <a:rPr lang="en-US" dirty="0" err="1">
                <a:solidFill>
                  <a:prstClr val="black"/>
                </a:solidFill>
              </a:rPr>
              <a:t>tấn</a:t>
            </a:r>
            <a:r>
              <a:rPr lang="en-US" dirty="0">
                <a:solidFill>
                  <a:prstClr val="black"/>
                </a:solidFill>
              </a:rPr>
              <a:t> </a:t>
            </a:r>
            <a:r>
              <a:rPr lang="en-US" dirty="0" err="1">
                <a:solidFill>
                  <a:prstClr val="black"/>
                </a:solidFill>
              </a:rPr>
              <a:t>công</a:t>
            </a:r>
            <a:r>
              <a:rPr lang="en-US" dirty="0">
                <a:solidFill>
                  <a:prstClr val="black"/>
                </a:solidFill>
              </a:rPr>
              <a:t> sang </a:t>
            </a:r>
            <a:r>
              <a:rPr lang="en-US" dirty="0" err="1">
                <a:solidFill>
                  <a:prstClr val="black"/>
                </a:solidFill>
              </a:rPr>
              <a:t>thiết</a:t>
            </a:r>
            <a:r>
              <a:rPr lang="en-US" dirty="0">
                <a:solidFill>
                  <a:prstClr val="black"/>
                </a:solidFill>
              </a:rPr>
              <a:t> </a:t>
            </a:r>
            <a:r>
              <a:rPr lang="en-US" dirty="0" err="1">
                <a:solidFill>
                  <a:prstClr val="black"/>
                </a:solidFill>
              </a:rPr>
              <a:t>bị</a:t>
            </a:r>
            <a:r>
              <a:rPr lang="en-US" dirty="0">
                <a:solidFill>
                  <a:prstClr val="black"/>
                </a:solidFill>
              </a:rPr>
              <a:t> camera</a:t>
            </a:r>
          </a:p>
          <a:p>
            <a:pPr marL="214313" indent="-214313">
              <a:buFontTx/>
              <a:buChar char="-"/>
            </a:pPr>
            <a:r>
              <a:rPr lang="en-US" dirty="0" err="1">
                <a:solidFill>
                  <a:prstClr val="black"/>
                </a:solidFill>
              </a:rPr>
              <a:t>Quan</a:t>
            </a:r>
            <a:r>
              <a:rPr lang="en-US" dirty="0">
                <a:solidFill>
                  <a:prstClr val="black"/>
                </a:solidFill>
              </a:rPr>
              <a:t> </a:t>
            </a:r>
            <a:r>
              <a:rPr lang="en-US" dirty="0" err="1">
                <a:solidFill>
                  <a:prstClr val="black"/>
                </a:solidFill>
              </a:rPr>
              <a:t>sát</a:t>
            </a:r>
            <a:r>
              <a:rPr lang="en-US" dirty="0">
                <a:solidFill>
                  <a:prstClr val="black"/>
                </a:solidFill>
              </a:rPr>
              <a:t> </a:t>
            </a:r>
            <a:r>
              <a:rPr lang="en-US" dirty="0" err="1">
                <a:solidFill>
                  <a:prstClr val="black"/>
                </a:solidFill>
              </a:rPr>
              <a:t>được</a:t>
            </a:r>
            <a:r>
              <a:rPr lang="en-US" dirty="0">
                <a:solidFill>
                  <a:prstClr val="black"/>
                </a:solidFill>
              </a:rPr>
              <a:t> </a:t>
            </a:r>
            <a:r>
              <a:rPr lang="en-US" dirty="0" err="1">
                <a:solidFill>
                  <a:prstClr val="black"/>
                </a:solidFill>
              </a:rPr>
              <a:t>người</a:t>
            </a:r>
            <a:r>
              <a:rPr lang="en-US" dirty="0">
                <a:solidFill>
                  <a:prstClr val="black"/>
                </a:solidFill>
              </a:rPr>
              <a:t> </a:t>
            </a:r>
            <a:r>
              <a:rPr lang="en-US" dirty="0" err="1">
                <a:solidFill>
                  <a:prstClr val="black"/>
                </a:solidFill>
              </a:rPr>
              <a:t>chơi</a:t>
            </a:r>
            <a:r>
              <a:rPr lang="en-US" dirty="0">
                <a:solidFill>
                  <a:prstClr val="black"/>
                </a:solidFill>
              </a:rPr>
              <a:t> </a:t>
            </a:r>
            <a:r>
              <a:rPr lang="en-US" dirty="0" err="1">
                <a:solidFill>
                  <a:prstClr val="black"/>
                </a:solidFill>
              </a:rPr>
              <a:t>tại</a:t>
            </a:r>
            <a:r>
              <a:rPr lang="en-US" dirty="0">
                <a:solidFill>
                  <a:prstClr val="black"/>
                </a:solidFill>
              </a:rPr>
              <a:t> </a:t>
            </a:r>
            <a:r>
              <a:rPr lang="en-US" dirty="0" err="1">
                <a:solidFill>
                  <a:prstClr val="black"/>
                </a:solidFill>
              </a:rPr>
              <a:t>sòng</a:t>
            </a:r>
            <a:r>
              <a:rPr lang="en-US" dirty="0">
                <a:solidFill>
                  <a:prstClr val="black"/>
                </a:solidFill>
              </a:rPr>
              <a:t> </a:t>
            </a:r>
            <a:r>
              <a:rPr lang="en-US" dirty="0" err="1">
                <a:solidFill>
                  <a:prstClr val="black"/>
                </a:solidFill>
              </a:rPr>
              <a:t>bài</a:t>
            </a:r>
            <a:endParaRPr lang="en-US" dirty="0">
              <a:solidFill>
                <a:prstClr val="black"/>
              </a:solidFill>
            </a:endParaRPr>
          </a:p>
        </p:txBody>
      </p:sp>
      <p:sp>
        <p:nvSpPr>
          <p:cNvPr id="6" name="TextBox 5"/>
          <p:cNvSpPr txBox="1"/>
          <p:nvPr/>
        </p:nvSpPr>
        <p:spPr>
          <a:xfrm>
            <a:off x="105264" y="4549445"/>
            <a:ext cx="3835064" cy="923330"/>
          </a:xfrm>
          <a:prstGeom prst="rect">
            <a:avLst/>
          </a:prstGeom>
          <a:noFill/>
          <a:ln w="25400">
            <a:solidFill>
              <a:srgbClr val="FF0000"/>
            </a:solidFill>
          </a:ln>
        </p:spPr>
        <p:txBody>
          <a:bodyPr wrap="square" rtlCol="0">
            <a:spAutoFit/>
          </a:bodyPr>
          <a:lstStyle/>
          <a:p>
            <a:r>
              <a:rPr lang="en-US" dirty="0">
                <a:solidFill>
                  <a:prstClr val="black"/>
                </a:solidFill>
              </a:rPr>
              <a:t>- </a:t>
            </a:r>
            <a:r>
              <a:rPr lang="en-US" dirty="0" err="1">
                <a:solidFill>
                  <a:prstClr val="black"/>
                </a:solidFill>
              </a:rPr>
              <a:t>Nguy</a:t>
            </a:r>
            <a:r>
              <a:rPr lang="en-US" dirty="0">
                <a:solidFill>
                  <a:prstClr val="black"/>
                </a:solidFill>
              </a:rPr>
              <a:t> </a:t>
            </a:r>
            <a:r>
              <a:rPr lang="en-US" dirty="0" err="1">
                <a:solidFill>
                  <a:prstClr val="black"/>
                </a:solidFill>
              </a:rPr>
              <a:t>cơ</a:t>
            </a:r>
            <a:r>
              <a:rPr lang="en-US" dirty="0">
                <a:solidFill>
                  <a:prstClr val="black"/>
                </a:solidFill>
              </a:rPr>
              <a:t> </a:t>
            </a:r>
            <a:r>
              <a:rPr lang="en-US" dirty="0" err="1">
                <a:solidFill>
                  <a:prstClr val="black"/>
                </a:solidFill>
              </a:rPr>
              <a:t>xuất</a:t>
            </a:r>
            <a:r>
              <a:rPr lang="en-US" dirty="0">
                <a:solidFill>
                  <a:prstClr val="black"/>
                </a:solidFill>
              </a:rPr>
              <a:t> </a:t>
            </a:r>
            <a:r>
              <a:rPr lang="en-US" dirty="0" err="1">
                <a:solidFill>
                  <a:prstClr val="black"/>
                </a:solidFill>
              </a:rPr>
              <a:t>hiện</a:t>
            </a:r>
            <a:r>
              <a:rPr lang="en-US" dirty="0">
                <a:solidFill>
                  <a:prstClr val="black"/>
                </a:solidFill>
              </a:rPr>
              <a:t> </a:t>
            </a:r>
            <a:r>
              <a:rPr lang="en-US" dirty="0" err="1">
                <a:solidFill>
                  <a:prstClr val="black"/>
                </a:solidFill>
              </a:rPr>
              <a:t>mọi</a:t>
            </a:r>
            <a:r>
              <a:rPr lang="en-US" dirty="0">
                <a:solidFill>
                  <a:prstClr val="black"/>
                </a:solidFill>
              </a:rPr>
              <a:t> </a:t>
            </a:r>
            <a:r>
              <a:rPr lang="en-US" dirty="0" err="1">
                <a:solidFill>
                  <a:prstClr val="black"/>
                </a:solidFill>
              </a:rPr>
              <a:t>nơi</a:t>
            </a:r>
            <a:r>
              <a:rPr lang="en-US" dirty="0">
                <a:solidFill>
                  <a:prstClr val="black"/>
                </a:solidFill>
              </a:rPr>
              <a:t> </a:t>
            </a:r>
            <a:r>
              <a:rPr lang="en-US" dirty="0" err="1">
                <a:solidFill>
                  <a:prstClr val="black"/>
                </a:solidFill>
              </a:rPr>
              <a:t>từ</a:t>
            </a:r>
            <a:r>
              <a:rPr lang="en-US" dirty="0">
                <a:solidFill>
                  <a:prstClr val="black"/>
                </a:solidFill>
              </a:rPr>
              <a:t> </a:t>
            </a:r>
            <a:r>
              <a:rPr lang="en-US" dirty="0" err="1">
                <a:solidFill>
                  <a:prstClr val="black"/>
                </a:solidFill>
              </a:rPr>
              <a:t>những</a:t>
            </a:r>
            <a:r>
              <a:rPr lang="en-US" dirty="0">
                <a:solidFill>
                  <a:prstClr val="black"/>
                </a:solidFill>
              </a:rPr>
              <a:t> </a:t>
            </a:r>
            <a:r>
              <a:rPr lang="en-US" dirty="0" err="1">
                <a:solidFill>
                  <a:prstClr val="black"/>
                </a:solidFill>
              </a:rPr>
              <a:t>thiết</a:t>
            </a:r>
            <a:r>
              <a:rPr lang="en-US" dirty="0">
                <a:solidFill>
                  <a:prstClr val="black"/>
                </a:solidFill>
              </a:rPr>
              <a:t> </a:t>
            </a:r>
            <a:r>
              <a:rPr lang="en-US" dirty="0" err="1">
                <a:solidFill>
                  <a:prstClr val="black"/>
                </a:solidFill>
              </a:rPr>
              <a:t>bị</a:t>
            </a:r>
            <a:r>
              <a:rPr lang="en-US" dirty="0">
                <a:solidFill>
                  <a:prstClr val="black"/>
                </a:solidFill>
              </a:rPr>
              <a:t> </a:t>
            </a:r>
            <a:r>
              <a:rPr lang="en-US" dirty="0" err="1">
                <a:solidFill>
                  <a:prstClr val="black"/>
                </a:solidFill>
              </a:rPr>
              <a:t>đơn</a:t>
            </a:r>
            <a:r>
              <a:rPr lang="en-US" dirty="0">
                <a:solidFill>
                  <a:prstClr val="black"/>
                </a:solidFill>
              </a:rPr>
              <a:t> </a:t>
            </a:r>
            <a:r>
              <a:rPr lang="en-US" dirty="0" err="1">
                <a:solidFill>
                  <a:prstClr val="black"/>
                </a:solidFill>
              </a:rPr>
              <a:t>giản</a:t>
            </a:r>
            <a:r>
              <a:rPr lang="en-US" dirty="0">
                <a:solidFill>
                  <a:prstClr val="black"/>
                </a:solidFill>
              </a:rPr>
              <a:t> </a:t>
            </a:r>
            <a:r>
              <a:rPr lang="en-US" dirty="0" err="1">
                <a:solidFill>
                  <a:prstClr val="black"/>
                </a:solidFill>
              </a:rPr>
              <a:t>nhất</a:t>
            </a:r>
            <a:endParaRPr lang="en-US" dirty="0">
              <a:solidFill>
                <a:prstClr val="black"/>
              </a:solidFill>
            </a:endParaRPr>
          </a:p>
          <a:p>
            <a:r>
              <a:rPr lang="en-US" dirty="0">
                <a:solidFill>
                  <a:prstClr val="black"/>
                </a:solidFill>
              </a:rPr>
              <a:t>- </a:t>
            </a:r>
            <a:r>
              <a:rPr lang="en-US" dirty="0" err="1">
                <a:solidFill>
                  <a:prstClr val="black"/>
                </a:solidFill>
              </a:rPr>
              <a:t>Ảnh</a:t>
            </a:r>
            <a:r>
              <a:rPr lang="en-US" dirty="0">
                <a:solidFill>
                  <a:prstClr val="black"/>
                </a:solidFill>
              </a:rPr>
              <a:t> </a:t>
            </a:r>
            <a:r>
              <a:rPr lang="en-US" dirty="0" err="1">
                <a:solidFill>
                  <a:prstClr val="black"/>
                </a:solidFill>
              </a:rPr>
              <a:t>hưởng</a:t>
            </a:r>
            <a:r>
              <a:rPr lang="en-US" dirty="0">
                <a:solidFill>
                  <a:prstClr val="black"/>
                </a:solidFill>
              </a:rPr>
              <a:t> </a:t>
            </a:r>
            <a:r>
              <a:rPr lang="en-US" dirty="0" err="1">
                <a:solidFill>
                  <a:prstClr val="black"/>
                </a:solidFill>
              </a:rPr>
              <a:t>rất</a:t>
            </a:r>
            <a:r>
              <a:rPr lang="en-US" dirty="0">
                <a:solidFill>
                  <a:prstClr val="black"/>
                </a:solidFill>
              </a:rPr>
              <a:t> </a:t>
            </a:r>
            <a:r>
              <a:rPr lang="en-US" dirty="0" err="1">
                <a:solidFill>
                  <a:prstClr val="black"/>
                </a:solidFill>
              </a:rPr>
              <a:t>cao</a:t>
            </a:r>
            <a:r>
              <a:rPr lang="en-US" dirty="0">
                <a:solidFill>
                  <a:prstClr val="black"/>
                </a:solidFill>
              </a:rPr>
              <a:t> </a:t>
            </a:r>
            <a:r>
              <a:rPr lang="en-US" dirty="0" err="1">
                <a:solidFill>
                  <a:prstClr val="black"/>
                </a:solidFill>
              </a:rPr>
              <a:t>kể</a:t>
            </a:r>
            <a:r>
              <a:rPr lang="en-US" dirty="0">
                <a:solidFill>
                  <a:prstClr val="black"/>
                </a:solidFill>
              </a:rPr>
              <a:t> </a:t>
            </a:r>
            <a:r>
              <a:rPr lang="en-US" dirty="0" err="1">
                <a:solidFill>
                  <a:prstClr val="black"/>
                </a:solidFill>
              </a:rPr>
              <a:t>cả</a:t>
            </a:r>
            <a:r>
              <a:rPr lang="en-US" dirty="0">
                <a:solidFill>
                  <a:prstClr val="black"/>
                </a:solidFill>
              </a:rPr>
              <a:t> </a:t>
            </a:r>
            <a:r>
              <a:rPr lang="en-US" dirty="0" err="1">
                <a:solidFill>
                  <a:prstClr val="black"/>
                </a:solidFill>
              </a:rPr>
              <a:t>tầm</a:t>
            </a:r>
            <a:r>
              <a:rPr lang="en-US" dirty="0">
                <a:solidFill>
                  <a:prstClr val="black"/>
                </a:solidFill>
              </a:rPr>
              <a:t> </a:t>
            </a:r>
            <a:r>
              <a:rPr lang="en-US" dirty="0" err="1">
                <a:solidFill>
                  <a:prstClr val="black"/>
                </a:solidFill>
              </a:rPr>
              <a:t>quốc</a:t>
            </a:r>
            <a:r>
              <a:rPr lang="en-US" dirty="0">
                <a:solidFill>
                  <a:prstClr val="black"/>
                </a:solidFill>
              </a:rPr>
              <a:t> </a:t>
            </a:r>
            <a:r>
              <a:rPr lang="en-US" dirty="0" err="1">
                <a:solidFill>
                  <a:prstClr val="black"/>
                </a:solidFill>
              </a:rPr>
              <a:t>gia</a:t>
            </a:r>
            <a:endParaRPr lang="en-US" dirty="0">
              <a:solidFill>
                <a:prstClr val="black"/>
              </a:solidFill>
            </a:endParaRPr>
          </a:p>
        </p:txBody>
      </p:sp>
    </p:spTree>
    <p:extLst>
      <p:ext uri="{BB962C8B-B14F-4D97-AF65-F5344CB8AC3E}">
        <p14:creationId xmlns:p14="http://schemas.microsoft.com/office/powerpoint/2010/main" val="8053562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vi-VN" dirty="0" smtClean="0"/>
              <a:t>CƠ SỞ AN TOÀN THÔNG TIN</a:t>
            </a:r>
            <a:endParaRPr lang="vi-VN" dirty="0"/>
          </a:p>
        </p:txBody>
      </p:sp>
      <p:sp>
        <p:nvSpPr>
          <p:cNvPr id="3" name="Subtitle 2"/>
          <p:cNvSpPr>
            <a:spLocks noGrp="1"/>
          </p:cNvSpPr>
          <p:nvPr>
            <p:ph type="subTitle" idx="1"/>
          </p:nvPr>
        </p:nvSpPr>
        <p:spPr/>
        <p:txBody>
          <a:bodyPr>
            <a:normAutofit/>
          </a:bodyPr>
          <a:lstStyle/>
          <a:p>
            <a:pPr>
              <a:tabLst>
                <a:tab pos="1881188" algn="l"/>
              </a:tabLst>
            </a:pPr>
            <a:r>
              <a:rPr lang="vi-VN" dirty="0" smtClean="0"/>
              <a:t>Bài 01. Tổng quan về an toàn thông tin</a:t>
            </a:r>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20</a:t>
            </a:fld>
            <a:endParaRPr lang="ru-RU" dirty="0"/>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918796" y="1371600"/>
            <a:ext cx="7234603" cy="4753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812970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BB78B191-4D3F-403E-AAE5-8E88385FB05B}" type="slidenum">
              <a:rPr lang="en-US" smtClean="0"/>
              <a:pPr/>
              <a:t>21</a:t>
            </a:fld>
            <a:endParaRPr lang="en-US"/>
          </a:p>
        </p:txBody>
      </p:sp>
      <p:sp>
        <p:nvSpPr>
          <p:cNvPr id="5" name="Oval Callout 4"/>
          <p:cNvSpPr/>
          <p:nvPr/>
        </p:nvSpPr>
        <p:spPr>
          <a:xfrm>
            <a:off x="838200" y="2111828"/>
            <a:ext cx="7010400" cy="2460171"/>
          </a:xfrm>
          <a:prstGeom prst="wedgeEllipseCallout">
            <a:avLst>
              <a:gd name="adj1" fmla="val -26889"/>
              <a:gd name="adj2" fmla="val 7499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vi-VN" sz="3200" b="1" dirty="0" smtClean="0"/>
              <a:t>Tình hình trong nước?</a:t>
            </a:r>
            <a:endParaRPr lang="en-US" sz="3200" b="1" dirty="0"/>
          </a:p>
        </p:txBody>
      </p:sp>
    </p:spTree>
    <p:extLst>
      <p:ext uri="{BB962C8B-B14F-4D97-AF65-F5344CB8AC3E}">
        <p14:creationId xmlns:p14="http://schemas.microsoft.com/office/powerpoint/2010/main" val="323271151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vi-VN" sz="2800" dirty="0">
                <a:latin typeface="+mn-lt"/>
              </a:rPr>
              <a:t>Sự kiện an ninh mạng gần đây</a:t>
            </a:r>
            <a:endParaRPr lang="vi-VN" sz="2800" b="1" dirty="0">
              <a:latin typeface="+mn-lt"/>
            </a:endParaRPr>
          </a:p>
        </p:txBody>
      </p:sp>
      <p:sp>
        <p:nvSpPr>
          <p:cNvPr id="5" name="Rounded Rectangle 4"/>
          <p:cNvSpPr/>
          <p:nvPr/>
        </p:nvSpPr>
        <p:spPr>
          <a:xfrm rot="16200000">
            <a:off x="-2186351" y="3557953"/>
            <a:ext cx="5410203" cy="885093"/>
          </a:xfrm>
          <a:prstGeom prst="roundRect">
            <a:avLst/>
          </a:prstGeom>
          <a:solidFill>
            <a:srgbClr val="FF00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smtClean="0"/>
              <a:t>TÌNH HÌNH TRONG NƯỚC</a:t>
            </a:r>
            <a:endParaRPr lang="en-US" sz="3200" b="1" dirty="0"/>
          </a:p>
        </p:txBody>
      </p:sp>
      <p:sp>
        <p:nvSpPr>
          <p:cNvPr id="13" name="Rectangle 3"/>
          <p:cNvSpPr txBox="1">
            <a:spLocks noChangeArrowheads="1"/>
          </p:cNvSpPr>
          <p:nvPr/>
        </p:nvSpPr>
        <p:spPr bwMode="auto">
          <a:xfrm>
            <a:off x="914400" y="1600200"/>
            <a:ext cx="457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chemeClr va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lr>
                <a:schemeClr val="tx1"/>
              </a:buClr>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457200" lvl="1" indent="0">
              <a:lnSpc>
                <a:spcPct val="80000"/>
              </a:lnSpc>
              <a:buFont typeface="Wingdings" pitchFamily="2" charset="2"/>
              <a:buNone/>
            </a:pPr>
            <a:r>
              <a:rPr lang="vi-VN" sz="2900" smtClean="0">
                <a:solidFill>
                  <a:schemeClr val="tx2"/>
                </a:solidFill>
              </a:rPr>
              <a:t> </a:t>
            </a:r>
            <a:endParaRPr lang="vi-VN" sz="2900">
              <a:solidFill>
                <a:schemeClr val="tx2"/>
              </a:solidFill>
            </a:endParaRPr>
          </a:p>
        </p:txBody>
      </p:sp>
      <p:sp>
        <p:nvSpPr>
          <p:cNvPr id="14" name="Rectangle 13"/>
          <p:cNvSpPr/>
          <p:nvPr/>
        </p:nvSpPr>
        <p:spPr>
          <a:xfrm>
            <a:off x="966552" y="1421178"/>
            <a:ext cx="7845972" cy="954107"/>
          </a:xfrm>
          <a:prstGeom prst="rect">
            <a:avLst/>
          </a:prstGeom>
          <a:solidFill>
            <a:srgbClr val="F1E0D3"/>
          </a:solidFill>
        </p:spPr>
        <p:txBody>
          <a:bodyPr wrap="square">
            <a:spAutoFit/>
          </a:bodyPr>
          <a:lstStyle/>
          <a:p>
            <a:r>
              <a:rPr lang="vi-VN" sz="2800" dirty="0" smtClean="0"/>
              <a:t>Từ năm 2011: Việt Nam thường xuyên là mục tiêu của hacker Trung Quốc</a:t>
            </a:r>
            <a:endParaRPr lang="vi-VN" sz="2800" dirty="0" smtClean="0">
              <a:sym typeface="Wingdings" pitchFamily="2" charset="2"/>
            </a:endParaRPr>
          </a:p>
        </p:txBody>
      </p:sp>
      <p:sp>
        <p:nvSpPr>
          <p:cNvPr id="15" name="Rectangle 14"/>
          <p:cNvSpPr/>
          <p:nvPr/>
        </p:nvSpPr>
        <p:spPr>
          <a:xfrm>
            <a:off x="995855" y="4240578"/>
            <a:ext cx="7845972" cy="2246769"/>
          </a:xfrm>
          <a:prstGeom prst="rect">
            <a:avLst/>
          </a:prstGeom>
          <a:solidFill>
            <a:srgbClr val="F1E0D3"/>
          </a:solidFill>
        </p:spPr>
        <p:txBody>
          <a:bodyPr wrap="square">
            <a:spAutoFit/>
          </a:bodyPr>
          <a:lstStyle/>
          <a:p>
            <a:r>
              <a:rPr lang="vi-VN" sz="2800" dirty="0" smtClean="0"/>
              <a:t>BKAV</a:t>
            </a:r>
            <a:r>
              <a:rPr lang="en-US" sz="2800" dirty="0" smtClean="0"/>
              <a:t> (2013):</a:t>
            </a:r>
            <a:r>
              <a:rPr lang="vi-VN" sz="2800" dirty="0" smtClean="0"/>
              <a:t> "</a:t>
            </a:r>
            <a:r>
              <a:rPr lang="vi-VN" sz="2800" dirty="0"/>
              <a:t>phần mềm gián điệp đã xuất hiện tại hầu hết các cơ quan quan trọng từ các cơ quan Chính phủ, Quốc hội tới Bộ Quốc phòng, Bộ Công an hay các ngân hàng, viện nghiên cứu, trường đại học"</a:t>
            </a:r>
            <a:endParaRPr lang="vi-VN" sz="2800" dirty="0" smtClean="0"/>
          </a:p>
        </p:txBody>
      </p:sp>
      <p:sp>
        <p:nvSpPr>
          <p:cNvPr id="16" name="Rectangle 15"/>
          <p:cNvSpPr/>
          <p:nvPr/>
        </p:nvSpPr>
        <p:spPr>
          <a:xfrm>
            <a:off x="995855" y="2895600"/>
            <a:ext cx="7845972" cy="954107"/>
          </a:xfrm>
          <a:prstGeom prst="rect">
            <a:avLst/>
          </a:prstGeom>
          <a:solidFill>
            <a:srgbClr val="F1E0D3"/>
          </a:solidFill>
        </p:spPr>
        <p:txBody>
          <a:bodyPr wrap="square">
            <a:spAutoFit/>
          </a:bodyPr>
          <a:lstStyle/>
          <a:p>
            <a:r>
              <a:rPr lang="vi-VN" sz="2800" dirty="0" smtClean="0"/>
              <a:t>VNISA</a:t>
            </a:r>
            <a:r>
              <a:rPr lang="en-US" sz="2800" dirty="0" smtClean="0"/>
              <a:t> (2012)</a:t>
            </a:r>
            <a:r>
              <a:rPr lang="vi-VN" sz="2800" dirty="0" smtClean="0"/>
              <a:t>: 78% website </a:t>
            </a:r>
            <a:r>
              <a:rPr lang="vi-VN" sz="2800" b="1" dirty="0" smtClean="0"/>
              <a:t>.gov.vn</a:t>
            </a:r>
            <a:r>
              <a:rPr lang="vi-VN" sz="2800" dirty="0" smtClean="0"/>
              <a:t> có thể bị tấn công toàn diện</a:t>
            </a:r>
            <a:endParaRPr lang="vi-VN" sz="2800"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22</a:t>
            </a:fld>
            <a:endParaRPr lang="ru-RU" dirty="0"/>
          </a:p>
        </p:txBody>
      </p:sp>
    </p:spTree>
    <p:extLst>
      <p:ext uri="{BB962C8B-B14F-4D97-AF65-F5344CB8AC3E}">
        <p14:creationId xmlns:p14="http://schemas.microsoft.com/office/powerpoint/2010/main" val="907816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dirty="0" smtClean="0"/>
              <a:t>10/2014: VCCorp bị tấn công</a:t>
            </a:r>
            <a:endParaRPr lang="vi-VN" dirty="0"/>
          </a:p>
        </p:txBody>
      </p:sp>
      <p:sp>
        <p:nvSpPr>
          <p:cNvPr id="3" name="Title 2"/>
          <p:cNvSpPr>
            <a:spLocks noGrp="1"/>
          </p:cNvSpPr>
          <p:nvPr>
            <p:ph type="title"/>
          </p:nvPr>
        </p:nvSpPr>
        <p:spPr/>
        <p:txBody>
          <a:bodyPr/>
          <a:lstStyle/>
          <a:p>
            <a:r>
              <a:rPr lang="vi-VN" smtClean="0"/>
              <a:t>Sự kiện an ninh mạng gần đây</a:t>
            </a:r>
            <a:endParaRPr lang="vi-VN"/>
          </a:p>
        </p:txBody>
      </p:sp>
      <p:sp>
        <p:nvSpPr>
          <p:cNvPr id="4" name="Slide Number Placeholder 3"/>
          <p:cNvSpPr>
            <a:spLocks noGrp="1"/>
          </p:cNvSpPr>
          <p:nvPr>
            <p:ph type="sldNum" sz="quarter" idx="12"/>
          </p:nvPr>
        </p:nvSpPr>
        <p:spPr/>
        <p:txBody>
          <a:bodyPr/>
          <a:lstStyle/>
          <a:p>
            <a:fld id="{BB78B191-4D3F-403E-AAE5-8E88385FB05B}" type="slidenum">
              <a:rPr lang="en-US" smtClean="0"/>
              <a:pPr/>
              <a:t>23</a:t>
            </a:fld>
            <a:endParaRPr lang="en-US"/>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620843"/>
            <a:ext cx="8763000" cy="4369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ounded Rectangle 4"/>
          <p:cNvSpPr/>
          <p:nvPr/>
        </p:nvSpPr>
        <p:spPr>
          <a:xfrm>
            <a:off x="3200400" y="5257800"/>
            <a:ext cx="5315107" cy="45720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61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dirty="0" smtClean="0"/>
              <a:t>5/201</a:t>
            </a:r>
            <a:r>
              <a:rPr lang="en-US" dirty="0" smtClean="0"/>
              <a:t>5</a:t>
            </a:r>
            <a:r>
              <a:rPr lang="vi-VN" dirty="0" smtClean="0"/>
              <a:t>: Nhà báo Việt bị theo dõi</a:t>
            </a:r>
            <a:endParaRPr lang="vi-VN" dirty="0"/>
          </a:p>
        </p:txBody>
      </p:sp>
      <p:sp>
        <p:nvSpPr>
          <p:cNvPr id="3" name="Title 2"/>
          <p:cNvSpPr>
            <a:spLocks noGrp="1"/>
          </p:cNvSpPr>
          <p:nvPr>
            <p:ph type="title"/>
          </p:nvPr>
        </p:nvSpPr>
        <p:spPr/>
        <p:txBody>
          <a:bodyPr/>
          <a:lstStyle/>
          <a:p>
            <a:r>
              <a:rPr lang="vi-VN" dirty="0" smtClean="0"/>
              <a:t>Sự kiện an ninh mạng gần đây</a:t>
            </a:r>
            <a:endParaRPr lang="vi-VN" dirty="0"/>
          </a:p>
        </p:txBody>
      </p:sp>
      <p:sp>
        <p:nvSpPr>
          <p:cNvPr id="4" name="Slide Number Placeholder 3"/>
          <p:cNvSpPr>
            <a:spLocks noGrp="1"/>
          </p:cNvSpPr>
          <p:nvPr>
            <p:ph type="sldNum" sz="quarter" idx="12"/>
          </p:nvPr>
        </p:nvSpPr>
        <p:spPr/>
        <p:txBody>
          <a:bodyPr/>
          <a:lstStyle/>
          <a:p>
            <a:fld id="{BB78B191-4D3F-403E-AAE5-8E88385FB05B}" type="slidenum">
              <a:rPr lang="en-US" smtClean="0"/>
              <a:pPr/>
              <a:t>24</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9" y="1676400"/>
            <a:ext cx="8675417"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5766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25</a:t>
            </a:fld>
            <a:endParaRPr lang="ru-RU" dirty="0"/>
          </a:p>
        </p:txBody>
      </p:sp>
      <p:pic>
        <p:nvPicPr>
          <p:cNvPr id="9218" name="Picture 2" descr="E-mail giả mạo Thủ tướng lừa người dùng &amp;dstrok;ể cài mã &amp;dstrok;ộ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62000"/>
            <a:ext cx="8001000" cy="599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731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anose="05000000000000000000" pitchFamily="2" charset="2"/>
              <a:buChar char="q"/>
            </a:pPr>
            <a:r>
              <a:rPr lang="vi-VN" dirty="0" smtClean="0"/>
              <a:t>7/2016: Vietnam Airlines</a:t>
            </a:r>
            <a:endParaRPr lang="en-US" dirty="0"/>
          </a:p>
        </p:txBody>
      </p:sp>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dirty="0"/>
          </a:p>
        </p:txBody>
      </p:sp>
      <p:pic>
        <p:nvPicPr>
          <p:cNvPr id="1026" name="Picture 2" descr="http://vemaybaytienich.com/files/images/ve-may-bay-vietnam-air-gia-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812" y="1674416"/>
            <a:ext cx="7318375" cy="4573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5005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27</a:t>
            </a:fld>
            <a:endParaRPr lang="ru-RU" dirty="0"/>
          </a:p>
        </p:txBody>
      </p:sp>
      <p:pic>
        <p:nvPicPr>
          <p:cNvPr id="102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04252" y="990600"/>
            <a:ext cx="8711148"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86218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00827" y="385232"/>
            <a:ext cx="7134344" cy="695214"/>
          </a:xfrm>
        </p:spPr>
        <p:txBody>
          <a:bodyPr>
            <a:noAutofit/>
          </a:bodyPr>
          <a:lstStyle/>
          <a:p>
            <a:pPr algn="ctr"/>
            <a:r>
              <a:rPr lang="en-US" sz="4000" dirty="0" err="1" smtClean="0"/>
              <a:t>Điểm</a:t>
            </a:r>
            <a:r>
              <a:rPr lang="en-US" sz="4000" dirty="0" smtClean="0"/>
              <a:t> </a:t>
            </a:r>
            <a:r>
              <a:rPr lang="en-US" sz="4000" dirty="0" err="1" smtClean="0"/>
              <a:t>yếu</a:t>
            </a:r>
            <a:r>
              <a:rPr lang="en-US" sz="4000" dirty="0" smtClean="0"/>
              <a:t> </a:t>
            </a:r>
            <a:r>
              <a:rPr lang="en-US" sz="4000" dirty="0" err="1" smtClean="0"/>
              <a:t>bảo</a:t>
            </a:r>
            <a:r>
              <a:rPr lang="en-US" sz="4000" dirty="0" smtClean="0"/>
              <a:t> </a:t>
            </a:r>
            <a:r>
              <a:rPr lang="en-US" sz="4000" dirty="0" err="1" smtClean="0"/>
              <a:t>mật</a:t>
            </a:r>
            <a:r>
              <a:rPr lang="en-US" sz="4000" dirty="0" smtClean="0"/>
              <a:t> ở </a:t>
            </a:r>
            <a:r>
              <a:rPr lang="en-US" sz="4000" dirty="0" err="1" smtClean="0"/>
              <a:t>Việt</a:t>
            </a:r>
            <a:r>
              <a:rPr lang="en-US" sz="4000" dirty="0" smtClean="0"/>
              <a:t> Nam</a:t>
            </a:r>
            <a:endParaRPr lang="en-US" sz="4000" dirty="0"/>
          </a:p>
        </p:txBody>
      </p:sp>
      <p:sp>
        <p:nvSpPr>
          <p:cNvPr id="2" name="Slide Number Placeholder 1"/>
          <p:cNvSpPr>
            <a:spLocks noGrp="1"/>
          </p:cNvSpPr>
          <p:nvPr>
            <p:ph type="sldNum" sz="quarter" idx="12"/>
          </p:nvPr>
        </p:nvSpPr>
        <p:spPr/>
        <p:txBody>
          <a:bodyPr/>
          <a:lstStyle/>
          <a:p>
            <a:fld id="{427993A3-B38B-47AC-B942-069007B98EA1}" type="slidenum">
              <a:rPr lang="en-US" smtClean="0">
                <a:solidFill>
                  <a:prstClr val="white"/>
                </a:solidFill>
              </a:rPr>
              <a:pPr/>
              <a:t>28</a:t>
            </a:fld>
            <a:endParaRPr lang="en-US">
              <a:solidFill>
                <a:prstClr val="white"/>
              </a:solidFill>
            </a:endParaRPr>
          </a:p>
        </p:txBody>
      </p:sp>
      <p:sp>
        <p:nvSpPr>
          <p:cNvPr id="3" name="TextBox 2"/>
          <p:cNvSpPr txBox="1"/>
          <p:nvPr/>
        </p:nvSpPr>
        <p:spPr>
          <a:xfrm>
            <a:off x="381000" y="2017070"/>
            <a:ext cx="3872564" cy="646331"/>
          </a:xfrm>
          <a:prstGeom prst="rect">
            <a:avLst/>
          </a:prstGeom>
          <a:noFill/>
        </p:spPr>
        <p:txBody>
          <a:bodyPr wrap="square" rtlCol="0">
            <a:spAutoFit/>
          </a:bodyPr>
          <a:lstStyle/>
          <a:p>
            <a:pPr algn="ctr"/>
            <a:r>
              <a:rPr lang="vi-VN" b="1" dirty="0">
                <a:solidFill>
                  <a:prstClr val="black"/>
                </a:solidFill>
              </a:rPr>
              <a:t>147</a:t>
            </a:r>
            <a:r>
              <a:rPr lang="en-US" b="1" dirty="0">
                <a:solidFill>
                  <a:prstClr val="black"/>
                </a:solidFill>
              </a:rPr>
              <a:t>K </a:t>
            </a:r>
            <a:r>
              <a:rPr lang="en-US" b="1" dirty="0" err="1">
                <a:solidFill>
                  <a:prstClr val="black"/>
                </a:solidFill>
              </a:rPr>
              <a:t>trên</a:t>
            </a:r>
            <a:r>
              <a:rPr lang="en-US" b="1" dirty="0">
                <a:solidFill>
                  <a:prstClr val="black"/>
                </a:solidFill>
              </a:rPr>
              <a:t> 316K camera ở VN </a:t>
            </a:r>
            <a:r>
              <a:rPr lang="en-US" b="1" dirty="0" err="1">
                <a:solidFill>
                  <a:prstClr val="black"/>
                </a:solidFill>
              </a:rPr>
              <a:t>có</a:t>
            </a:r>
            <a:r>
              <a:rPr lang="en-US" b="1" dirty="0">
                <a:solidFill>
                  <a:prstClr val="black"/>
                </a:solidFill>
              </a:rPr>
              <a:t> </a:t>
            </a:r>
            <a:r>
              <a:rPr lang="en-US" b="1" dirty="0" err="1">
                <a:solidFill>
                  <a:prstClr val="black"/>
                </a:solidFill>
              </a:rPr>
              <a:t>lỗ</a:t>
            </a:r>
            <a:r>
              <a:rPr lang="en-US" b="1" dirty="0">
                <a:solidFill>
                  <a:prstClr val="black"/>
                </a:solidFill>
              </a:rPr>
              <a:t> </a:t>
            </a:r>
            <a:r>
              <a:rPr lang="en-US" b="1" dirty="0" err="1">
                <a:solidFill>
                  <a:prstClr val="black"/>
                </a:solidFill>
              </a:rPr>
              <a:t>hổng</a:t>
            </a:r>
            <a:r>
              <a:rPr lang="en-US" b="1" dirty="0">
                <a:solidFill>
                  <a:prstClr val="black"/>
                </a:solidFill>
              </a:rPr>
              <a:t> </a:t>
            </a:r>
            <a:r>
              <a:rPr lang="en-US" b="1" dirty="0" err="1">
                <a:solidFill>
                  <a:prstClr val="black"/>
                </a:solidFill>
              </a:rPr>
              <a:t>bảo</a:t>
            </a:r>
            <a:r>
              <a:rPr lang="en-US" b="1" dirty="0">
                <a:solidFill>
                  <a:prstClr val="black"/>
                </a:solidFill>
              </a:rPr>
              <a:t> </a:t>
            </a:r>
            <a:r>
              <a:rPr lang="en-US" b="1" dirty="0" err="1">
                <a:solidFill>
                  <a:prstClr val="black"/>
                </a:solidFill>
              </a:rPr>
              <a:t>mật</a:t>
            </a:r>
            <a:endParaRPr lang="en-US" dirty="0">
              <a:solidFill>
                <a:prstClr val="black"/>
              </a:solidFill>
            </a:endParaRPr>
          </a:p>
        </p:txBody>
      </p:sp>
      <p:sp>
        <p:nvSpPr>
          <p:cNvPr id="7" name="TextBox 6"/>
          <p:cNvSpPr txBox="1"/>
          <p:nvPr/>
        </p:nvSpPr>
        <p:spPr>
          <a:xfrm>
            <a:off x="4967295" y="1921081"/>
            <a:ext cx="3567876" cy="646331"/>
          </a:xfrm>
          <a:prstGeom prst="rect">
            <a:avLst/>
          </a:prstGeom>
          <a:noFill/>
        </p:spPr>
        <p:txBody>
          <a:bodyPr wrap="square" rtlCol="0">
            <a:spAutoFit/>
          </a:bodyPr>
          <a:lstStyle/>
          <a:p>
            <a:pPr algn="ctr"/>
            <a:r>
              <a:rPr lang="en-US" b="1" dirty="0">
                <a:solidFill>
                  <a:prstClr val="black"/>
                </a:solidFill>
              </a:rPr>
              <a:t>300K </a:t>
            </a:r>
            <a:r>
              <a:rPr lang="en-US" b="1" dirty="0" err="1">
                <a:solidFill>
                  <a:prstClr val="black"/>
                </a:solidFill>
              </a:rPr>
              <a:t>trên</a:t>
            </a:r>
            <a:r>
              <a:rPr lang="en-US" b="1" dirty="0">
                <a:solidFill>
                  <a:prstClr val="black"/>
                </a:solidFill>
              </a:rPr>
              <a:t> 5.6M Router </a:t>
            </a:r>
            <a:r>
              <a:rPr lang="en-US" b="1" dirty="0" err="1">
                <a:solidFill>
                  <a:prstClr val="black"/>
                </a:solidFill>
              </a:rPr>
              <a:t>tại</a:t>
            </a:r>
            <a:r>
              <a:rPr lang="en-US" b="1" dirty="0">
                <a:solidFill>
                  <a:prstClr val="black"/>
                </a:solidFill>
              </a:rPr>
              <a:t> VN </a:t>
            </a:r>
            <a:r>
              <a:rPr lang="en-US" b="1" dirty="0" err="1">
                <a:solidFill>
                  <a:prstClr val="black"/>
                </a:solidFill>
              </a:rPr>
              <a:t>có</a:t>
            </a:r>
            <a:r>
              <a:rPr lang="en-US" b="1" dirty="0">
                <a:solidFill>
                  <a:prstClr val="black"/>
                </a:solidFill>
              </a:rPr>
              <a:t> </a:t>
            </a:r>
            <a:r>
              <a:rPr lang="en-US" b="1" dirty="0" err="1">
                <a:solidFill>
                  <a:prstClr val="black"/>
                </a:solidFill>
              </a:rPr>
              <a:t>lỗ</a:t>
            </a:r>
            <a:r>
              <a:rPr lang="en-US" b="1" dirty="0">
                <a:solidFill>
                  <a:prstClr val="black"/>
                </a:solidFill>
              </a:rPr>
              <a:t> </a:t>
            </a:r>
            <a:r>
              <a:rPr lang="en-US" b="1" dirty="0" err="1">
                <a:solidFill>
                  <a:prstClr val="black"/>
                </a:solidFill>
              </a:rPr>
              <a:t>hổng</a:t>
            </a:r>
            <a:r>
              <a:rPr lang="en-US" b="1" dirty="0">
                <a:solidFill>
                  <a:prstClr val="black"/>
                </a:solidFill>
              </a:rPr>
              <a:t> </a:t>
            </a:r>
            <a:r>
              <a:rPr lang="en-US" b="1" dirty="0" err="1">
                <a:solidFill>
                  <a:prstClr val="black"/>
                </a:solidFill>
              </a:rPr>
              <a:t>bảo</a:t>
            </a:r>
            <a:r>
              <a:rPr lang="en-US" b="1" dirty="0">
                <a:solidFill>
                  <a:prstClr val="black"/>
                </a:solidFill>
              </a:rPr>
              <a:t> </a:t>
            </a:r>
            <a:r>
              <a:rPr lang="en-US" b="1" dirty="0" err="1">
                <a:solidFill>
                  <a:prstClr val="black"/>
                </a:solidFill>
              </a:rPr>
              <a:t>mật</a:t>
            </a:r>
            <a:endParaRPr lang="en-US" dirty="0">
              <a:solidFill>
                <a:prstClr val="black"/>
              </a:solidFill>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18" y="2629927"/>
            <a:ext cx="2536031" cy="198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365" y="2789755"/>
            <a:ext cx="2506591" cy="2036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62053" y="5257800"/>
            <a:ext cx="8880088" cy="954107"/>
          </a:xfrm>
          <a:prstGeom prst="rect">
            <a:avLst/>
          </a:prstGeom>
          <a:noFill/>
        </p:spPr>
        <p:txBody>
          <a:bodyPr wrap="square" rtlCol="0">
            <a:spAutoFit/>
          </a:bodyPr>
          <a:lstStyle/>
          <a:p>
            <a:pPr algn="ctr"/>
            <a:r>
              <a:rPr lang="en-US" sz="2800" dirty="0" err="1">
                <a:solidFill>
                  <a:srgbClr val="FF0000"/>
                </a:solidFill>
              </a:rPr>
              <a:t>Việt</a:t>
            </a:r>
            <a:r>
              <a:rPr lang="en-US" sz="2800" dirty="0">
                <a:solidFill>
                  <a:srgbClr val="FF0000"/>
                </a:solidFill>
              </a:rPr>
              <a:t> Nam </a:t>
            </a:r>
            <a:r>
              <a:rPr lang="en-US" sz="2800" dirty="0" err="1">
                <a:solidFill>
                  <a:srgbClr val="FF0000"/>
                </a:solidFill>
              </a:rPr>
              <a:t>có</a:t>
            </a:r>
            <a:r>
              <a:rPr lang="en-US" sz="2800" dirty="0">
                <a:solidFill>
                  <a:srgbClr val="FF0000"/>
                </a:solidFill>
              </a:rPr>
              <a:t> </a:t>
            </a:r>
            <a:r>
              <a:rPr lang="en-US" sz="2800" dirty="0" err="1">
                <a:solidFill>
                  <a:srgbClr val="FF0000"/>
                </a:solidFill>
              </a:rPr>
              <a:t>số</a:t>
            </a:r>
            <a:r>
              <a:rPr lang="en-US" sz="2800" dirty="0">
                <a:solidFill>
                  <a:srgbClr val="FF0000"/>
                </a:solidFill>
              </a:rPr>
              <a:t> </a:t>
            </a:r>
            <a:r>
              <a:rPr lang="en-US" sz="2800" dirty="0" err="1">
                <a:solidFill>
                  <a:srgbClr val="FF0000"/>
                </a:solidFill>
              </a:rPr>
              <a:t>lượng</a:t>
            </a:r>
            <a:r>
              <a:rPr lang="en-US" sz="2800" dirty="0">
                <a:solidFill>
                  <a:srgbClr val="FF0000"/>
                </a:solidFill>
              </a:rPr>
              <a:t> </a:t>
            </a:r>
            <a:r>
              <a:rPr lang="en-US" sz="2800" dirty="0" err="1">
                <a:solidFill>
                  <a:srgbClr val="FF0000"/>
                </a:solidFill>
              </a:rPr>
              <a:t>thiết</a:t>
            </a:r>
            <a:r>
              <a:rPr lang="en-US" sz="2800" dirty="0">
                <a:solidFill>
                  <a:srgbClr val="FF0000"/>
                </a:solidFill>
              </a:rPr>
              <a:t> </a:t>
            </a:r>
            <a:r>
              <a:rPr lang="en-US" sz="2800" dirty="0" err="1">
                <a:solidFill>
                  <a:srgbClr val="FF0000"/>
                </a:solidFill>
              </a:rPr>
              <a:t>bị</a:t>
            </a:r>
            <a:r>
              <a:rPr lang="en-US" sz="2800" dirty="0">
                <a:solidFill>
                  <a:srgbClr val="FF0000"/>
                </a:solidFill>
              </a:rPr>
              <a:t> </a:t>
            </a:r>
            <a:r>
              <a:rPr lang="en-US" sz="2800" dirty="0" err="1">
                <a:solidFill>
                  <a:srgbClr val="FF0000"/>
                </a:solidFill>
              </a:rPr>
              <a:t>nhiễm</a:t>
            </a:r>
            <a:r>
              <a:rPr lang="en-US" sz="2800" dirty="0">
                <a:solidFill>
                  <a:srgbClr val="FF0000"/>
                </a:solidFill>
              </a:rPr>
              <a:t> </a:t>
            </a:r>
            <a:r>
              <a:rPr lang="en-US" sz="2800" dirty="0" err="1">
                <a:solidFill>
                  <a:srgbClr val="FF0000"/>
                </a:solidFill>
              </a:rPr>
              <a:t>mã</a:t>
            </a:r>
            <a:r>
              <a:rPr lang="en-US" sz="2800" dirty="0">
                <a:solidFill>
                  <a:srgbClr val="FF0000"/>
                </a:solidFill>
              </a:rPr>
              <a:t> </a:t>
            </a:r>
            <a:r>
              <a:rPr lang="en-US" sz="2800" dirty="0" err="1">
                <a:solidFill>
                  <a:srgbClr val="FF0000"/>
                </a:solidFill>
              </a:rPr>
              <a:t>độc</a:t>
            </a:r>
            <a:r>
              <a:rPr lang="en-US" sz="2800" dirty="0">
                <a:solidFill>
                  <a:srgbClr val="FF0000"/>
                </a:solidFill>
              </a:rPr>
              <a:t> </a:t>
            </a:r>
            <a:r>
              <a:rPr lang="en-US" sz="2800" dirty="0" err="1">
                <a:solidFill>
                  <a:srgbClr val="FF0000"/>
                </a:solidFill>
              </a:rPr>
              <a:t>này</a:t>
            </a:r>
            <a:r>
              <a:rPr lang="en-US" sz="2800" dirty="0">
                <a:solidFill>
                  <a:srgbClr val="FF0000"/>
                </a:solidFill>
              </a:rPr>
              <a:t> </a:t>
            </a:r>
            <a:r>
              <a:rPr lang="en-US" sz="2800" dirty="0" err="1">
                <a:solidFill>
                  <a:srgbClr val="FF0000"/>
                </a:solidFill>
              </a:rPr>
              <a:t>cao</a:t>
            </a:r>
            <a:r>
              <a:rPr lang="en-US" sz="2800" dirty="0">
                <a:solidFill>
                  <a:srgbClr val="FF0000"/>
                </a:solidFill>
              </a:rPr>
              <a:t> </a:t>
            </a:r>
            <a:r>
              <a:rPr lang="en-US" sz="2800" dirty="0" err="1">
                <a:solidFill>
                  <a:srgbClr val="FF0000"/>
                </a:solidFill>
              </a:rPr>
              <a:t>nhất</a:t>
            </a:r>
            <a:r>
              <a:rPr lang="en-US" sz="2800" dirty="0">
                <a:solidFill>
                  <a:srgbClr val="FF0000"/>
                </a:solidFill>
              </a:rPr>
              <a:t> </a:t>
            </a:r>
            <a:r>
              <a:rPr lang="en-US" sz="2800" dirty="0" err="1">
                <a:solidFill>
                  <a:srgbClr val="FF0000"/>
                </a:solidFill>
              </a:rPr>
              <a:t>trên</a:t>
            </a:r>
            <a:r>
              <a:rPr lang="en-US" sz="2800" dirty="0">
                <a:solidFill>
                  <a:srgbClr val="FF0000"/>
                </a:solidFill>
              </a:rPr>
              <a:t> </a:t>
            </a:r>
            <a:r>
              <a:rPr lang="en-US" sz="2800" dirty="0" err="1">
                <a:solidFill>
                  <a:srgbClr val="FF0000"/>
                </a:solidFill>
              </a:rPr>
              <a:t>thế</a:t>
            </a:r>
            <a:r>
              <a:rPr lang="en-US" sz="2800" dirty="0">
                <a:solidFill>
                  <a:srgbClr val="FF0000"/>
                </a:solidFill>
              </a:rPr>
              <a:t> </a:t>
            </a:r>
            <a:r>
              <a:rPr lang="en-US" sz="2800" dirty="0" err="1">
                <a:solidFill>
                  <a:srgbClr val="FF0000"/>
                </a:solidFill>
              </a:rPr>
              <a:t>giới</a:t>
            </a:r>
            <a:endParaRPr lang="en-US" sz="2800" dirty="0">
              <a:solidFill>
                <a:srgbClr val="FF0000"/>
              </a:solidFill>
            </a:endParaRPr>
          </a:p>
        </p:txBody>
      </p:sp>
    </p:spTree>
    <p:extLst>
      <p:ext uri="{BB962C8B-B14F-4D97-AF65-F5344CB8AC3E}">
        <p14:creationId xmlns:p14="http://schemas.microsoft.com/office/powerpoint/2010/main" val="15616063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2550" y="366243"/>
            <a:ext cx="6629400" cy="727160"/>
          </a:xfrm>
        </p:spPr>
        <p:txBody>
          <a:bodyPr>
            <a:noAutofit/>
          </a:bodyPr>
          <a:lstStyle/>
          <a:p>
            <a:r>
              <a:rPr lang="en-US" sz="2800" dirty="0" err="1" smtClean="0"/>
              <a:t>Thiệt</a:t>
            </a:r>
            <a:r>
              <a:rPr lang="en-US" sz="2800" dirty="0" smtClean="0"/>
              <a:t> </a:t>
            </a:r>
            <a:r>
              <a:rPr lang="en-US" sz="2800" dirty="0" err="1" smtClean="0"/>
              <a:t>hại</a:t>
            </a:r>
            <a:r>
              <a:rPr lang="en-US" sz="2800" dirty="0" smtClean="0"/>
              <a:t> do </a:t>
            </a:r>
            <a:r>
              <a:rPr lang="en-US" sz="2800" dirty="0" err="1" smtClean="0"/>
              <a:t>các</a:t>
            </a:r>
            <a:r>
              <a:rPr lang="en-US" sz="2800" dirty="0" smtClean="0"/>
              <a:t> </a:t>
            </a:r>
            <a:r>
              <a:rPr lang="en-US" sz="2800" dirty="0" err="1" smtClean="0"/>
              <a:t>tấn</a:t>
            </a:r>
            <a:r>
              <a:rPr lang="en-US" sz="2800" dirty="0" smtClean="0"/>
              <a:t> </a:t>
            </a:r>
            <a:r>
              <a:rPr lang="en-US" sz="2800" dirty="0" err="1" smtClean="0"/>
              <a:t>công</a:t>
            </a:r>
            <a:r>
              <a:rPr lang="en-US" sz="2800" dirty="0" smtClean="0"/>
              <a:t> </a:t>
            </a:r>
            <a:r>
              <a:rPr lang="en-US" sz="2800" dirty="0" err="1" smtClean="0"/>
              <a:t>mạng</a:t>
            </a:r>
            <a:r>
              <a:rPr lang="en-US" sz="2800" dirty="0" smtClean="0"/>
              <a:t> </a:t>
            </a:r>
            <a:r>
              <a:rPr lang="en-US" sz="2800" dirty="0" err="1" smtClean="0"/>
              <a:t>tại</a:t>
            </a:r>
            <a:r>
              <a:rPr lang="en-US" sz="2800" dirty="0" smtClean="0"/>
              <a:t> </a:t>
            </a:r>
            <a:r>
              <a:rPr lang="en-US" sz="2800" dirty="0" err="1" smtClean="0"/>
              <a:t>Việt</a:t>
            </a:r>
            <a:r>
              <a:rPr lang="en-US" sz="2800" dirty="0" smtClean="0"/>
              <a:t> Nam</a:t>
            </a:r>
            <a:endParaRPr lang="en-US" sz="2800" dirty="0"/>
          </a:p>
        </p:txBody>
      </p:sp>
      <p:sp>
        <p:nvSpPr>
          <p:cNvPr id="3" name="Slide Number Placeholder 2"/>
          <p:cNvSpPr>
            <a:spLocks noGrp="1"/>
          </p:cNvSpPr>
          <p:nvPr>
            <p:ph type="sldNum" sz="quarter" idx="12"/>
          </p:nvPr>
        </p:nvSpPr>
        <p:spPr/>
        <p:txBody>
          <a:bodyPr/>
          <a:lstStyle/>
          <a:p>
            <a:fld id="{427993A3-B38B-47AC-B942-069007B98EA1}" type="slidenum">
              <a:rPr lang="en-US" smtClean="0">
                <a:solidFill>
                  <a:prstClr val="white"/>
                </a:solidFill>
              </a:rPr>
              <a:pPr/>
              <a:t>29</a:t>
            </a:fld>
            <a:endParaRPr lang="en-US">
              <a:solidFill>
                <a:prstClr val="white"/>
              </a:solidFill>
            </a:endParaRPr>
          </a:p>
        </p:txBody>
      </p:sp>
      <p:graphicFrame>
        <p:nvGraphicFramePr>
          <p:cNvPr id="27" name="Chart 26"/>
          <p:cNvGraphicFramePr/>
          <p:nvPr>
            <p:extLst/>
          </p:nvPr>
        </p:nvGraphicFramePr>
        <p:xfrm>
          <a:off x="1593742" y="1489444"/>
          <a:ext cx="6388208" cy="421841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600953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485304803"/>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1392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spcBef>
                <a:spcPts val="1200"/>
              </a:spcBef>
              <a:spcAft>
                <a:spcPts val="1200"/>
              </a:spcAft>
            </a:pPr>
            <a:r>
              <a:rPr lang="vi-VN" dirty="0" smtClean="0"/>
              <a:t>2010: Padding Oracle Attack</a:t>
            </a:r>
          </a:p>
          <a:p>
            <a:pPr>
              <a:spcBef>
                <a:spcPts val="600"/>
              </a:spcBef>
              <a:spcAft>
                <a:spcPts val="600"/>
              </a:spcAft>
            </a:pPr>
            <a:r>
              <a:rPr lang="vi-VN" dirty="0"/>
              <a:t>2011: BEAST (Browser Exploit Against SSL/TLS</a:t>
            </a:r>
            <a:r>
              <a:rPr lang="vi-VN" dirty="0" smtClean="0"/>
              <a:t>)</a:t>
            </a:r>
            <a:endParaRPr lang="en-US" dirty="0" smtClean="0"/>
          </a:p>
          <a:p>
            <a:pPr>
              <a:spcBef>
                <a:spcPts val="1200"/>
              </a:spcBef>
              <a:spcAft>
                <a:spcPts val="1200"/>
              </a:spcAft>
            </a:pPr>
            <a:r>
              <a:rPr lang="en-US" dirty="0"/>
              <a:t>2012: CRIME (Compression Ratio Info-leak Made Easy)</a:t>
            </a:r>
            <a:endParaRPr lang="vi-VN" dirty="0" smtClean="0"/>
          </a:p>
          <a:p>
            <a:pPr>
              <a:spcBef>
                <a:spcPts val="1200"/>
              </a:spcBef>
              <a:spcAft>
                <a:spcPts val="1200"/>
              </a:spcAft>
            </a:pPr>
            <a:r>
              <a:rPr lang="vi-VN" dirty="0" smtClean="0"/>
              <a:t>2014: HeartBleed</a:t>
            </a:r>
          </a:p>
          <a:p>
            <a:pPr>
              <a:spcBef>
                <a:spcPts val="1200"/>
              </a:spcBef>
              <a:spcAft>
                <a:spcPts val="1200"/>
              </a:spcAft>
            </a:pPr>
            <a:r>
              <a:rPr lang="vi-VN" dirty="0" smtClean="0"/>
              <a:t>2015: </a:t>
            </a:r>
            <a:r>
              <a:rPr lang="en-US" dirty="0" smtClean="0"/>
              <a:t>FREAK </a:t>
            </a:r>
            <a:r>
              <a:rPr lang="en-US" dirty="0"/>
              <a:t>(Factoring Attack on RSA-EXPORT </a:t>
            </a:r>
            <a:r>
              <a:rPr lang="en-US" dirty="0" smtClean="0"/>
              <a:t>Keys</a:t>
            </a:r>
            <a:r>
              <a:rPr lang="vi-VN" dirty="0" smtClean="0"/>
              <a:t>)</a:t>
            </a:r>
            <a:endParaRPr lang="en-US" dirty="0"/>
          </a:p>
        </p:txBody>
      </p:sp>
      <p:sp>
        <p:nvSpPr>
          <p:cNvPr id="3" name="Title 2"/>
          <p:cNvSpPr>
            <a:spLocks noGrp="1"/>
          </p:cNvSpPr>
          <p:nvPr>
            <p:ph type="title"/>
          </p:nvPr>
        </p:nvSpPr>
        <p:spPr/>
        <p:txBody>
          <a:bodyPr/>
          <a:lstStyle/>
          <a:p>
            <a:r>
              <a:rPr lang="vi-VN" dirty="0"/>
              <a:t>Sự kiện an ninh mạng gần đây</a:t>
            </a:r>
            <a:endParaRPr lang="en-US" dirty="0"/>
          </a:p>
        </p:txBody>
      </p:sp>
      <p:sp>
        <p:nvSpPr>
          <p:cNvPr id="4" name="Slide Number Placeholder 3"/>
          <p:cNvSpPr>
            <a:spLocks noGrp="1"/>
          </p:cNvSpPr>
          <p:nvPr>
            <p:ph type="sldNum" sz="quarter" idx="12"/>
          </p:nvPr>
        </p:nvSpPr>
        <p:spPr/>
        <p:txBody>
          <a:bodyPr/>
          <a:lstStyle/>
          <a:p>
            <a:fld id="{BB78B191-4D3F-403E-AAE5-8E88385FB05B}" type="slidenum">
              <a:rPr lang="en-US" smtClean="0"/>
              <a:pPr/>
              <a:t>30</a:t>
            </a:fld>
            <a:endParaRPr lang="en-US"/>
          </a:p>
        </p:txBody>
      </p:sp>
      <p:sp>
        <p:nvSpPr>
          <p:cNvPr id="5" name="Rounded Rectangle 4"/>
          <p:cNvSpPr/>
          <p:nvPr/>
        </p:nvSpPr>
        <p:spPr>
          <a:xfrm>
            <a:off x="76200" y="762000"/>
            <a:ext cx="8915400" cy="35052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19733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192116189"/>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952419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pPr>
              <a:tabLst>
                <a:tab pos="3894138" algn="l"/>
                <a:tab pos="4745038" algn="l"/>
              </a:tabLst>
            </a:pPr>
            <a:r>
              <a:rPr lang="vi-VN" dirty="0" smtClean="0"/>
              <a:t>Bảo mật </a:t>
            </a:r>
            <a:r>
              <a:rPr lang="vi-VN" dirty="0" smtClean="0">
                <a:solidFill>
                  <a:srgbClr val="FF0000"/>
                </a:solidFill>
              </a:rPr>
              <a:t>dữ liệu</a:t>
            </a:r>
            <a:r>
              <a:rPr lang="vi-VN" dirty="0" smtClean="0"/>
              <a:t>	</a:t>
            </a:r>
            <a:r>
              <a:rPr lang="vi-VN" dirty="0" smtClean="0">
                <a:sym typeface="Symbol"/>
              </a:rPr>
              <a:t>	Bảo mật </a:t>
            </a:r>
            <a:r>
              <a:rPr lang="vi-VN" dirty="0" smtClean="0">
                <a:solidFill>
                  <a:srgbClr val="00FF00"/>
                </a:solidFill>
                <a:sym typeface="Symbol"/>
              </a:rPr>
              <a:t>thông tin</a:t>
            </a:r>
            <a:endParaRPr lang="vi-VN" dirty="0" smtClean="0">
              <a:solidFill>
                <a:srgbClr val="00FF00"/>
              </a:solidFill>
            </a:endParaRPr>
          </a:p>
          <a:p>
            <a:pPr>
              <a:tabLst>
                <a:tab pos="3894138" algn="l"/>
                <a:tab pos="4745038" algn="l"/>
              </a:tabLst>
            </a:pPr>
            <a:r>
              <a:rPr lang="vi-VN" dirty="0" smtClean="0"/>
              <a:t>Toàn vẹn </a:t>
            </a:r>
            <a:r>
              <a:rPr lang="vi-VN" dirty="0" smtClean="0">
                <a:solidFill>
                  <a:srgbClr val="FF0000"/>
                </a:solidFill>
              </a:rPr>
              <a:t>dữ liệu</a:t>
            </a:r>
            <a:r>
              <a:rPr lang="vi-VN" dirty="0" smtClean="0"/>
              <a:t>	</a:t>
            </a:r>
            <a:r>
              <a:rPr lang="vi-VN" dirty="0">
                <a:sym typeface="Symbol"/>
              </a:rPr>
              <a:t>	</a:t>
            </a:r>
            <a:r>
              <a:rPr lang="vi-VN" dirty="0" smtClean="0">
                <a:sym typeface="Symbol"/>
              </a:rPr>
              <a:t>Toàn vẹn </a:t>
            </a:r>
            <a:r>
              <a:rPr lang="vi-VN" dirty="0" smtClean="0">
                <a:solidFill>
                  <a:srgbClr val="00FF00"/>
                </a:solidFill>
                <a:sym typeface="Symbol"/>
              </a:rPr>
              <a:t>thông tin</a:t>
            </a:r>
            <a:endParaRPr lang="vi-VN" dirty="0" smtClean="0">
              <a:solidFill>
                <a:srgbClr val="00FF00"/>
              </a:solidFill>
            </a:endParaRPr>
          </a:p>
          <a:p>
            <a:r>
              <a:rPr lang="vi-VN" dirty="0" smtClean="0"/>
              <a:t>....</a:t>
            </a:r>
            <a:endParaRPr lang="en-US" dirty="0"/>
          </a:p>
        </p:txBody>
      </p:sp>
      <p:sp>
        <p:nvSpPr>
          <p:cNvPr id="3" name="Title 2"/>
          <p:cNvSpPr>
            <a:spLocks noGrp="1"/>
          </p:cNvSpPr>
          <p:nvPr>
            <p:ph type="title"/>
          </p:nvPr>
        </p:nvSpPr>
        <p:spPr/>
        <p:txBody>
          <a:bodyPr/>
          <a:lstStyle/>
          <a:p>
            <a:r>
              <a:rPr lang="vi-VN" dirty="0"/>
              <a:t>Thông tin và dữ liệu</a:t>
            </a:r>
            <a:endParaRPr lang="en-US" dirty="0"/>
          </a:p>
        </p:txBody>
      </p:sp>
      <p:sp>
        <p:nvSpPr>
          <p:cNvPr id="2" name="Slide Number Placeholder 1"/>
          <p:cNvSpPr>
            <a:spLocks noGrp="1"/>
          </p:cNvSpPr>
          <p:nvPr>
            <p:ph type="sldNum" sz="quarter" idx="12"/>
          </p:nvPr>
        </p:nvSpPr>
        <p:spPr/>
        <p:txBody>
          <a:bodyPr/>
          <a:lstStyle/>
          <a:p>
            <a:fld id="{3E15BD7C-E074-4D4A-84C3-500EE5B9C190}" type="slidenum">
              <a:rPr lang="ru-RU" smtClean="0"/>
              <a:pPr/>
              <a:t>32</a:t>
            </a:fld>
            <a:endParaRPr lang="ru-RU" dirty="0"/>
          </a:p>
        </p:txBody>
      </p:sp>
      <p:sp>
        <p:nvSpPr>
          <p:cNvPr id="6" name="TextBox 5"/>
          <p:cNvSpPr txBox="1"/>
          <p:nvPr/>
        </p:nvSpPr>
        <p:spPr>
          <a:xfrm>
            <a:off x="2043904" y="2007274"/>
            <a:ext cx="5056192" cy="1015663"/>
          </a:xfrm>
          <a:prstGeom prst="rect">
            <a:avLst/>
          </a:prstGeom>
          <a:noFill/>
        </p:spPr>
        <p:txBody>
          <a:bodyPr wrap="none" rtlCol="0">
            <a:spAutoFit/>
          </a:bodyPr>
          <a:lstStyle/>
          <a:p>
            <a:r>
              <a:rPr lang="vi-VN" sz="6000" b="1" dirty="0" smtClean="0">
                <a:solidFill>
                  <a:prstClr val="black"/>
                </a:solidFill>
              </a:rPr>
              <a:t>Dữ liệu là gì?</a:t>
            </a:r>
            <a:endParaRPr lang="en-US" sz="6000" b="1" dirty="0">
              <a:solidFill>
                <a:prstClr val="black"/>
              </a:solidFill>
            </a:endParaRPr>
          </a:p>
        </p:txBody>
      </p:sp>
      <p:sp>
        <p:nvSpPr>
          <p:cNvPr id="7" name="TextBox 6"/>
          <p:cNvSpPr txBox="1"/>
          <p:nvPr/>
        </p:nvSpPr>
        <p:spPr>
          <a:xfrm>
            <a:off x="395536" y="4077072"/>
            <a:ext cx="8352928" cy="2062103"/>
          </a:xfrm>
          <a:prstGeom prst="rect">
            <a:avLst/>
          </a:prstGeom>
          <a:noFill/>
        </p:spPr>
        <p:txBody>
          <a:bodyPr wrap="square" rtlCol="0">
            <a:spAutoFit/>
          </a:bodyPr>
          <a:lstStyle/>
          <a:p>
            <a:r>
              <a:rPr lang="vi-VN" sz="3200" b="1" i="1" dirty="0" smtClean="0">
                <a:solidFill>
                  <a:prstClr val="black"/>
                </a:solidFill>
              </a:rPr>
              <a:t>Dữ liệu</a:t>
            </a:r>
            <a:r>
              <a:rPr lang="vi-VN" sz="3200" dirty="0" smtClean="0">
                <a:solidFill>
                  <a:prstClr val="black"/>
                </a:solidFill>
              </a:rPr>
              <a:t> là tập hợp các kí hiệu được sắp xếp theo những trật tự nhất định, được tổ chức theo những cấu trúc nhất định và được thể hiện trên một phương tiện lưu trữ nhất định.</a:t>
            </a:r>
            <a:endParaRPr lang="en-US" sz="3200" dirty="0">
              <a:solidFill>
                <a:prstClr val="black"/>
              </a:solidFill>
            </a:endParaRPr>
          </a:p>
        </p:txBody>
      </p:sp>
      <p:sp>
        <p:nvSpPr>
          <p:cNvPr id="8" name="TextBox 7"/>
          <p:cNvSpPr txBox="1"/>
          <p:nvPr/>
        </p:nvSpPr>
        <p:spPr>
          <a:xfrm>
            <a:off x="1619108" y="3022937"/>
            <a:ext cx="5905784" cy="1015663"/>
          </a:xfrm>
          <a:prstGeom prst="rect">
            <a:avLst/>
          </a:prstGeom>
          <a:noFill/>
        </p:spPr>
        <p:txBody>
          <a:bodyPr wrap="none" rtlCol="0">
            <a:spAutoFit/>
          </a:bodyPr>
          <a:lstStyle/>
          <a:p>
            <a:r>
              <a:rPr lang="vi-VN" sz="6000" b="1" dirty="0" smtClean="0">
                <a:solidFill>
                  <a:prstClr val="black"/>
                </a:solidFill>
              </a:rPr>
              <a:t>Thông tin là gì?</a:t>
            </a:r>
            <a:endParaRPr lang="en-US" sz="6000" b="1" dirty="0">
              <a:solidFill>
                <a:prstClr val="black"/>
              </a:solidFill>
            </a:endParaRPr>
          </a:p>
        </p:txBody>
      </p:sp>
      <p:sp>
        <p:nvSpPr>
          <p:cNvPr id="9" name="TextBox 8"/>
          <p:cNvSpPr txBox="1"/>
          <p:nvPr/>
        </p:nvSpPr>
        <p:spPr>
          <a:xfrm>
            <a:off x="395536" y="3933056"/>
            <a:ext cx="8352928" cy="2062103"/>
          </a:xfrm>
          <a:prstGeom prst="rect">
            <a:avLst/>
          </a:prstGeom>
          <a:noFill/>
        </p:spPr>
        <p:txBody>
          <a:bodyPr wrap="square" rtlCol="0">
            <a:spAutoFit/>
          </a:bodyPr>
          <a:lstStyle/>
          <a:p>
            <a:r>
              <a:rPr lang="vi-VN" sz="3200" b="1" i="1" dirty="0">
                <a:solidFill>
                  <a:prstClr val="black"/>
                </a:solidFill>
              </a:rPr>
              <a:t>Thông tin</a:t>
            </a:r>
            <a:r>
              <a:rPr lang="vi-VN" sz="3200" dirty="0">
                <a:solidFill>
                  <a:prstClr val="black"/>
                </a:solidFill>
              </a:rPr>
              <a:t> là những gì con người thu nhận được từ dữ liệu và xử lý dữ liệu nhằm tạo </a:t>
            </a:r>
          </a:p>
          <a:p>
            <a:r>
              <a:rPr lang="vi-VN" sz="3200" dirty="0">
                <a:solidFill>
                  <a:prstClr val="black"/>
                </a:solidFill>
              </a:rPr>
              <a:t>ra sự hiểu biết, tạo ra các tri thức và những nhận thức tốt hơn về tự nhiên và xã hội. </a:t>
            </a:r>
          </a:p>
        </p:txBody>
      </p:sp>
    </p:spTree>
    <p:extLst>
      <p:ext uri="{BB962C8B-B14F-4D97-AF65-F5344CB8AC3E}">
        <p14:creationId xmlns:p14="http://schemas.microsoft.com/office/powerpoint/2010/main" val="33911849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750"/>
                                        <p:tgtEl>
                                          <p:spTgt spid="4">
                                            <p:txEl>
                                              <p:pRg st="0" end="0"/>
                                            </p:txEl>
                                          </p:spTgt>
                                        </p:tgtEl>
                                      </p:cBhvr>
                                    </p:animEffect>
                                    <p:anim calcmode="lin" valueType="num">
                                      <p:cBhvr>
                                        <p:cTn id="8" dur="17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7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1750"/>
                                        <p:tgtEl>
                                          <p:spTgt spid="4">
                                            <p:txEl>
                                              <p:pRg st="1" end="1"/>
                                            </p:txEl>
                                          </p:spTgt>
                                        </p:tgtEl>
                                      </p:cBhvr>
                                    </p:animEffect>
                                    <p:anim calcmode="lin" valueType="num">
                                      <p:cBhvr>
                                        <p:cTn id="14" dur="17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17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750"/>
                                        <p:tgtEl>
                                          <p:spTgt spid="4">
                                            <p:txEl>
                                              <p:pRg st="2" end="2"/>
                                            </p:txEl>
                                          </p:spTgt>
                                        </p:tgtEl>
                                      </p:cBhvr>
                                    </p:animEffect>
                                    <p:anim calcmode="lin" valueType="num">
                                      <p:cBhvr>
                                        <p:cTn id="20" dur="17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7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2" presetClass="entr" presetSubtype="3" fill="hold" grpId="0" nodeType="afterEffect">
                                  <p:stCondLst>
                                    <p:cond delay="150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1+#ppt_w/2"/>
                                          </p:val>
                                        </p:tav>
                                        <p:tav tm="100000">
                                          <p:val>
                                            <p:strVal val="#ppt_x"/>
                                          </p:val>
                                        </p:tav>
                                      </p:tavLst>
                                    </p:anim>
                                    <p:anim calcmode="lin" valueType="num">
                                      <p:cBhvr additive="base">
                                        <p:cTn id="26" dur="500" fill="hold"/>
                                        <p:tgtEl>
                                          <p:spTgt spid="6"/>
                                        </p:tgtEl>
                                        <p:attrNameLst>
                                          <p:attrName>ppt_y</p:attrName>
                                        </p:attrNameLst>
                                      </p:cBhvr>
                                      <p:tavLst>
                                        <p:tav tm="0">
                                          <p:val>
                                            <p:strVal val="0-#ppt_h/2"/>
                                          </p:val>
                                        </p:tav>
                                        <p:tav tm="100000">
                                          <p:val>
                                            <p:strVal val="#ppt_y"/>
                                          </p:val>
                                        </p:tav>
                                      </p:tavLst>
                                    </p:anim>
                                  </p:childTnLst>
                                </p:cTn>
                              </p:par>
                            </p:childTnLst>
                          </p:cTn>
                        </p:par>
                        <p:par>
                          <p:cTn id="27" fill="hold">
                            <p:stCondLst>
                              <p:cond delay="7250"/>
                            </p:stCondLst>
                            <p:childTnLst>
                              <p:par>
                                <p:cTn id="28" presetID="2" presetClass="entr" presetSubtype="12" fill="hold" grpId="0" nodeType="afterEffect">
                                  <p:stCondLst>
                                    <p:cond delay="100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500" fill="hold"/>
                                        <p:tgtEl>
                                          <p:spTgt spid="8"/>
                                        </p:tgtEl>
                                        <p:attrNameLst>
                                          <p:attrName>ppt_x</p:attrName>
                                        </p:attrNameLst>
                                      </p:cBhvr>
                                      <p:tavLst>
                                        <p:tav tm="0">
                                          <p:val>
                                            <p:strVal val="0-#ppt_w/2"/>
                                          </p:val>
                                        </p:tav>
                                        <p:tav tm="100000">
                                          <p:val>
                                            <p:strVal val="#ppt_x"/>
                                          </p:val>
                                        </p:tav>
                                      </p:tavLst>
                                    </p:anim>
                                    <p:anim calcmode="lin" valueType="num">
                                      <p:cBhvr additive="base">
                                        <p:cTn id="3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31" presetClass="exit" presetSubtype="0" fill="hold" grpId="1" nodeType="clickEffect">
                                  <p:stCondLst>
                                    <p:cond delay="0"/>
                                  </p:stCondLst>
                                  <p:childTnLst>
                                    <p:anim calcmode="lin" valueType="num">
                                      <p:cBhvr>
                                        <p:cTn id="40" dur="1000"/>
                                        <p:tgtEl>
                                          <p:spTgt spid="7"/>
                                        </p:tgtEl>
                                        <p:attrNameLst>
                                          <p:attrName>ppt_w</p:attrName>
                                        </p:attrNameLst>
                                      </p:cBhvr>
                                      <p:tavLst>
                                        <p:tav tm="0">
                                          <p:val>
                                            <p:strVal val="ppt_w"/>
                                          </p:val>
                                        </p:tav>
                                        <p:tav tm="100000">
                                          <p:val>
                                            <p:fltVal val="0"/>
                                          </p:val>
                                        </p:tav>
                                      </p:tavLst>
                                    </p:anim>
                                    <p:anim calcmode="lin" valueType="num">
                                      <p:cBhvr>
                                        <p:cTn id="41" dur="1000"/>
                                        <p:tgtEl>
                                          <p:spTgt spid="7"/>
                                        </p:tgtEl>
                                        <p:attrNameLst>
                                          <p:attrName>ppt_h</p:attrName>
                                        </p:attrNameLst>
                                      </p:cBhvr>
                                      <p:tavLst>
                                        <p:tav tm="0">
                                          <p:val>
                                            <p:strVal val="ppt_h"/>
                                          </p:val>
                                        </p:tav>
                                        <p:tav tm="100000">
                                          <p:val>
                                            <p:fltVal val="0"/>
                                          </p:val>
                                        </p:tav>
                                      </p:tavLst>
                                    </p:anim>
                                    <p:anim calcmode="lin" valueType="num">
                                      <p:cBhvr>
                                        <p:cTn id="42" dur="1000"/>
                                        <p:tgtEl>
                                          <p:spTgt spid="7"/>
                                        </p:tgtEl>
                                        <p:attrNameLst>
                                          <p:attrName>style.rotation</p:attrName>
                                        </p:attrNameLst>
                                      </p:cBhvr>
                                      <p:tavLst>
                                        <p:tav tm="0">
                                          <p:val>
                                            <p:fltVal val="0"/>
                                          </p:val>
                                        </p:tav>
                                        <p:tav tm="100000">
                                          <p:val>
                                            <p:fltVal val="90"/>
                                          </p:val>
                                        </p:tav>
                                      </p:tavLst>
                                    </p:anim>
                                    <p:animEffect transition="out" filter="fade">
                                      <p:cBhvr>
                                        <p:cTn id="43" dur="1000"/>
                                        <p:tgtEl>
                                          <p:spTgt spid="7"/>
                                        </p:tgtEl>
                                      </p:cBhvr>
                                    </p:animEffect>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1000"/>
                            </p:stCondLst>
                            <p:childTnLst>
                              <p:par>
                                <p:cTn id="46" presetID="53" presetClass="entr" presetSubtype="16"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p:cTn id="48" dur="500" fill="hold"/>
                                        <p:tgtEl>
                                          <p:spTgt spid="9"/>
                                        </p:tgtEl>
                                        <p:attrNameLst>
                                          <p:attrName>ppt_w</p:attrName>
                                        </p:attrNameLst>
                                      </p:cBhvr>
                                      <p:tavLst>
                                        <p:tav tm="0">
                                          <p:val>
                                            <p:fltVal val="0"/>
                                          </p:val>
                                        </p:tav>
                                        <p:tav tm="100000">
                                          <p:val>
                                            <p:strVal val="#ppt_w"/>
                                          </p:val>
                                        </p:tav>
                                      </p:tavLst>
                                    </p:anim>
                                    <p:anim calcmode="lin" valueType="num">
                                      <p:cBhvr>
                                        <p:cTn id="49" dur="500" fill="hold"/>
                                        <p:tgtEl>
                                          <p:spTgt spid="9"/>
                                        </p:tgtEl>
                                        <p:attrNameLst>
                                          <p:attrName>ppt_h</p:attrName>
                                        </p:attrNameLst>
                                      </p:cBhvr>
                                      <p:tavLst>
                                        <p:tav tm="0">
                                          <p:val>
                                            <p:fltVal val="0"/>
                                          </p:val>
                                        </p:tav>
                                        <p:tav tm="100000">
                                          <p:val>
                                            <p:strVal val="#ppt_h"/>
                                          </p:val>
                                        </p:tav>
                                      </p:tavLst>
                                    </p:anim>
                                    <p:animEffect transition="in" filter="fade">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P spid="7" grpId="1"/>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Thông</a:t>
            </a:r>
            <a:r>
              <a:rPr lang="en-US" dirty="0"/>
              <a:t> tin </a:t>
            </a:r>
            <a:r>
              <a:rPr lang="en-US" dirty="0" err="1"/>
              <a:t>và</a:t>
            </a:r>
            <a:r>
              <a:rPr lang="en-US" dirty="0"/>
              <a:t> </a:t>
            </a:r>
            <a:r>
              <a:rPr lang="en-US" dirty="0" err="1"/>
              <a:t>dữ</a:t>
            </a:r>
            <a:r>
              <a:rPr lang="en-US" dirty="0"/>
              <a:t> </a:t>
            </a:r>
            <a:r>
              <a:rPr lang="en-US" dirty="0" err="1"/>
              <a:t>liệu</a:t>
            </a:r>
            <a:endParaRPr lang="en-US" dirty="0"/>
          </a:p>
        </p:txBody>
      </p:sp>
      <p:sp>
        <p:nvSpPr>
          <p:cNvPr id="7" name="Slide Number Placeholder 6"/>
          <p:cNvSpPr>
            <a:spLocks noGrp="1"/>
          </p:cNvSpPr>
          <p:nvPr>
            <p:ph type="sldNum" sz="quarter" idx="12"/>
          </p:nvPr>
        </p:nvSpPr>
        <p:spPr/>
        <p:txBody>
          <a:bodyPr/>
          <a:lstStyle/>
          <a:p>
            <a:fld id="{3E15BD7C-E074-4D4A-84C3-500EE5B9C190}" type="slidenum">
              <a:rPr lang="ru-RU" smtClean="0"/>
              <a:pPr/>
              <a:t>33</a:t>
            </a:fld>
            <a:endParaRPr lang="ru-RU" dirty="0"/>
          </a:p>
        </p:txBody>
      </p:sp>
      <p:sp>
        <p:nvSpPr>
          <p:cNvPr id="5" name="TextBox 4"/>
          <p:cNvSpPr txBox="1"/>
          <p:nvPr/>
        </p:nvSpPr>
        <p:spPr>
          <a:xfrm>
            <a:off x="1331640" y="2060848"/>
            <a:ext cx="6480720" cy="1938992"/>
          </a:xfrm>
          <a:prstGeom prst="rect">
            <a:avLst/>
          </a:prstGeom>
          <a:noFill/>
        </p:spPr>
        <p:txBody>
          <a:bodyPr wrap="square" rtlCol="0">
            <a:spAutoFit/>
          </a:bodyPr>
          <a:lstStyle/>
          <a:p>
            <a:pPr algn="ctr"/>
            <a:r>
              <a:rPr lang="vi-VN" sz="6000" b="1" dirty="0" smtClean="0"/>
              <a:t>Ví dụ về dữ liệu và thông tin?</a:t>
            </a:r>
            <a:endParaRPr lang="en-US" sz="6000" b="1" dirty="0"/>
          </a:p>
        </p:txBody>
      </p:sp>
    </p:spTree>
    <p:extLst>
      <p:ext uri="{BB962C8B-B14F-4D97-AF65-F5344CB8AC3E}">
        <p14:creationId xmlns:p14="http://schemas.microsoft.com/office/powerpoint/2010/main" val="29004943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p:cNvSpPr>
            <a:spLocks noGrp="1"/>
          </p:cNvSpPr>
          <p:nvPr>
            <p:ph sz="quarter" idx="13"/>
          </p:nvPr>
        </p:nvSpPr>
        <p:spPr/>
        <p:txBody>
          <a:bodyPr>
            <a:normAutofit/>
          </a:bodyPr>
          <a:lstStyle/>
          <a:p>
            <a:pPr>
              <a:lnSpc>
                <a:spcPct val="150000"/>
              </a:lnSpc>
            </a:pPr>
            <a:r>
              <a:rPr lang="zh-CN" altLang="en-US" sz="4400" b="1" dirty="0"/>
              <a:t>明天</a:t>
            </a:r>
            <a:r>
              <a:rPr lang="zh-CN" altLang="en-US" sz="4400" b="1" dirty="0" smtClean="0"/>
              <a:t>将有雨</a:t>
            </a:r>
            <a:endParaRPr lang="en-US" altLang="zh-CN" sz="4400" b="1" dirty="0" smtClean="0"/>
          </a:p>
          <a:p>
            <a:pPr>
              <a:lnSpc>
                <a:spcPct val="150000"/>
              </a:lnSpc>
            </a:pPr>
            <a:r>
              <a:rPr lang="vi-VN" altLang="zh-CN" sz="4400" b="1" dirty="0" smtClean="0"/>
              <a:t>Míngtiān jiāng yǒu yǔ</a:t>
            </a:r>
          </a:p>
          <a:p>
            <a:pPr>
              <a:lnSpc>
                <a:spcPct val="150000"/>
              </a:lnSpc>
            </a:pPr>
            <a:r>
              <a:rPr lang="ru-RU" sz="4400" b="1" dirty="0" smtClean="0"/>
              <a:t>Завтра </a:t>
            </a:r>
            <a:r>
              <a:rPr lang="ru-RU" sz="4400" b="1" dirty="0"/>
              <a:t>будет </a:t>
            </a:r>
            <a:r>
              <a:rPr lang="ru-RU" sz="4400" b="1" dirty="0" smtClean="0"/>
              <a:t>дождь</a:t>
            </a:r>
            <a:endParaRPr lang="en-US" sz="4400" b="1" dirty="0" smtClean="0"/>
          </a:p>
          <a:p>
            <a:pPr>
              <a:lnSpc>
                <a:spcPct val="150000"/>
              </a:lnSpc>
            </a:pPr>
            <a:r>
              <a:rPr lang="en-US" sz="4400" b="1" dirty="0" smtClean="0"/>
              <a:t>There </a:t>
            </a:r>
            <a:r>
              <a:rPr lang="en-US" sz="4400" b="1" dirty="0"/>
              <a:t>will be </a:t>
            </a:r>
            <a:r>
              <a:rPr lang="en-US" sz="4400" b="1" dirty="0" smtClean="0"/>
              <a:t>rain tomorrow</a:t>
            </a:r>
          </a:p>
          <a:p>
            <a:pPr>
              <a:lnSpc>
                <a:spcPct val="150000"/>
              </a:lnSpc>
            </a:pPr>
            <a:r>
              <a:rPr lang="vi-VN" sz="4400" b="1" dirty="0" smtClean="0"/>
              <a:t>Ngày mai trời mưa</a:t>
            </a:r>
            <a:endParaRPr lang="vi-VN" sz="4400" b="1" dirty="0"/>
          </a:p>
        </p:txBody>
      </p:sp>
      <p:sp>
        <p:nvSpPr>
          <p:cNvPr id="2" name="Title 1"/>
          <p:cNvSpPr>
            <a:spLocks noGrp="1"/>
          </p:cNvSpPr>
          <p:nvPr>
            <p:ph type="title"/>
          </p:nvPr>
        </p:nvSpPr>
        <p:spPr/>
        <p:txBody>
          <a:bodyPr/>
          <a:lstStyle/>
          <a:p>
            <a:r>
              <a:rPr lang="vi-VN" dirty="0"/>
              <a:t>Thông tin và </a:t>
            </a:r>
            <a:r>
              <a:rPr lang="en-US" dirty="0" err="1"/>
              <a:t>dữ</a:t>
            </a:r>
            <a:r>
              <a:rPr lang="en-US" dirty="0"/>
              <a:t> </a:t>
            </a:r>
            <a:r>
              <a:rPr lang="en-US" dirty="0" err="1"/>
              <a:t>liệu</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34</a:t>
            </a:fld>
            <a:endParaRPr lang="ru-RU"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332657"/>
            <a:ext cx="4894225" cy="6012904"/>
          </a:xfrm>
          <a:prstGeom prst="rect">
            <a:avLst/>
          </a:prstGeom>
        </p:spPr>
      </p:pic>
    </p:spTree>
    <p:extLst>
      <p:ext uri="{BB962C8B-B14F-4D97-AF65-F5344CB8AC3E}">
        <p14:creationId xmlns:p14="http://schemas.microsoft.com/office/powerpoint/2010/main" val="29399571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 calcmode="lin" valueType="num">
                                      <p:cBhvr additive="base">
                                        <p:cTn id="3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3"/>
          </p:nvPr>
        </p:nvSpPr>
        <p:spPr/>
        <p:txBody>
          <a:bodyPr>
            <a:normAutofit/>
          </a:bodyPr>
          <a:lstStyle/>
          <a:p>
            <a:pPr>
              <a:lnSpc>
                <a:spcPct val="150000"/>
              </a:lnSpc>
            </a:pPr>
            <a:r>
              <a:rPr lang="vi-VN" dirty="0" smtClean="0"/>
              <a:t>Thông </a:t>
            </a:r>
            <a:r>
              <a:rPr lang="vi-VN" dirty="0"/>
              <a:t>tin chứa đựng ý nghĩa, còn dữ liệu là các dữ kiện </a:t>
            </a:r>
            <a:r>
              <a:rPr lang="vi-VN" dirty="0" smtClean="0"/>
              <a:t>không </a:t>
            </a:r>
            <a:r>
              <a:rPr lang="vi-VN" dirty="0"/>
              <a:t>có ý nghĩa rõ ràng nếu nó không được </a:t>
            </a:r>
            <a:r>
              <a:rPr lang="vi-VN" dirty="0" smtClean="0"/>
              <a:t>xử </a:t>
            </a:r>
            <a:r>
              <a:rPr lang="vi-VN" dirty="0"/>
              <a:t>lý. </a:t>
            </a:r>
            <a:endParaRPr lang="en-US" dirty="0" smtClean="0"/>
          </a:p>
          <a:p>
            <a:pPr>
              <a:lnSpc>
                <a:spcPct val="150000"/>
              </a:lnSpc>
            </a:pPr>
            <a:r>
              <a:rPr lang="vi-VN" dirty="0" smtClean="0"/>
              <a:t>Cùng </a:t>
            </a:r>
            <a:r>
              <a:rPr lang="vi-VN" dirty="0"/>
              <a:t>một thông </a:t>
            </a:r>
            <a:r>
              <a:rPr lang="vi-VN" dirty="0" smtClean="0"/>
              <a:t>tin </a:t>
            </a:r>
            <a:r>
              <a:rPr lang="vi-VN" dirty="0"/>
              <a:t>có thể được biểu diễn bằng những dữ liệu khác nhau</a:t>
            </a:r>
            <a:r>
              <a:rPr lang="vi-VN" dirty="0" smtClean="0"/>
              <a:t>.</a:t>
            </a:r>
          </a:p>
          <a:p>
            <a:pPr>
              <a:lnSpc>
                <a:spcPct val="150000"/>
              </a:lnSpc>
            </a:pPr>
            <a:r>
              <a:rPr lang="vi-VN" dirty="0" smtClean="0"/>
              <a:t>Cùng một dữ liệu có thể biểu diễn những thông tin khác nhau.</a:t>
            </a:r>
          </a:p>
        </p:txBody>
      </p:sp>
      <p:sp>
        <p:nvSpPr>
          <p:cNvPr id="2" name="Title 1"/>
          <p:cNvSpPr>
            <a:spLocks noGrp="1"/>
          </p:cNvSpPr>
          <p:nvPr>
            <p:ph type="title"/>
          </p:nvPr>
        </p:nvSpPr>
        <p:spPr/>
        <p:txBody>
          <a:bodyPr/>
          <a:lstStyle/>
          <a:p>
            <a:r>
              <a:rPr lang="vi-VN" smtClean="0"/>
              <a:t>Thông tin và dữ liệu</a:t>
            </a:r>
            <a:endParaRPr lang="vi-VN"/>
          </a:p>
        </p:txBody>
      </p:sp>
      <p:sp>
        <p:nvSpPr>
          <p:cNvPr id="4" name="Slide Number Placeholder 3"/>
          <p:cNvSpPr>
            <a:spLocks noGrp="1"/>
          </p:cNvSpPr>
          <p:nvPr>
            <p:ph type="sldNum" sz="quarter" idx="12"/>
          </p:nvPr>
        </p:nvSpPr>
        <p:spPr/>
        <p:txBody>
          <a:bodyPr/>
          <a:lstStyle/>
          <a:p>
            <a:fld id="{3E15BD7C-E074-4D4A-84C3-500EE5B9C190}" type="slidenum">
              <a:rPr lang="ru-RU" smtClean="0"/>
              <a:pPr/>
              <a:t>35</a:t>
            </a:fld>
            <a:endParaRPr lang="ru-RU" dirty="0"/>
          </a:p>
        </p:txBody>
      </p:sp>
    </p:spTree>
    <p:extLst>
      <p:ext uri="{BB962C8B-B14F-4D97-AF65-F5344CB8AC3E}">
        <p14:creationId xmlns:p14="http://schemas.microsoft.com/office/powerpoint/2010/main" val="336298420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Thông tin và dữ liệu</a:t>
            </a:r>
            <a:endParaRPr lang="vi-VN"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36</a:t>
            </a:fld>
            <a:endParaRPr lang="ru-RU"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 y="742950"/>
            <a:ext cx="8467725"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990600" y="5486400"/>
            <a:ext cx="7315200" cy="1219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vi-VN" sz="3200" b="1" dirty="0" smtClean="0"/>
              <a:t>Trong ATTT, ta có thể đồng nhất thông tin và dữ liệu</a:t>
            </a:r>
            <a:endParaRPr lang="en-US" sz="3200" b="1" dirty="0"/>
          </a:p>
        </p:txBody>
      </p:sp>
    </p:spTree>
    <p:extLst>
      <p:ext uri="{BB962C8B-B14F-4D97-AF65-F5344CB8AC3E}">
        <p14:creationId xmlns:p14="http://schemas.microsoft.com/office/powerpoint/2010/main" val="25030746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spcBef>
                <a:spcPts val="1200"/>
              </a:spcBef>
              <a:spcAft>
                <a:spcPts val="1200"/>
              </a:spcAft>
              <a:buFont typeface="Wingdings" pitchFamily="2" charset="2"/>
              <a:buChar char="q"/>
            </a:pPr>
            <a:r>
              <a:rPr lang="vi-VN" b="1" dirty="0" smtClean="0"/>
              <a:t>Hệ </a:t>
            </a:r>
            <a:r>
              <a:rPr lang="vi-VN" b="1" dirty="0"/>
              <a:t>thống TT – VT</a:t>
            </a:r>
            <a:r>
              <a:rPr lang="vi-VN" dirty="0"/>
              <a:t> </a:t>
            </a:r>
            <a:r>
              <a:rPr lang="vi-VN" dirty="0" smtClean="0"/>
              <a:t>là </a:t>
            </a:r>
            <a:r>
              <a:rPr lang="vi-VN" dirty="0"/>
              <a:t>tập hợp các thiết bị </a:t>
            </a:r>
            <a:r>
              <a:rPr lang="vi-VN" dirty="0" smtClean="0"/>
              <a:t>phần cứng và </a:t>
            </a:r>
            <a:r>
              <a:rPr lang="vi-VN" dirty="0"/>
              <a:t>phần mềm, liên hệ với nhau bằng các kênh truyền và nhận </a:t>
            </a:r>
            <a:r>
              <a:rPr lang="vi-VN" dirty="0" smtClean="0"/>
              <a:t>thông tin thành </a:t>
            </a:r>
            <a:r>
              <a:rPr lang="vi-VN" dirty="0"/>
              <a:t>một thể thống nhất </a:t>
            </a:r>
            <a:r>
              <a:rPr lang="vi-VN" dirty="0" smtClean="0"/>
              <a:t>để xử </a:t>
            </a:r>
            <a:r>
              <a:rPr lang="vi-VN" dirty="0"/>
              <a:t>lý </a:t>
            </a:r>
            <a:r>
              <a:rPr lang="vi-VN" dirty="0" smtClean="0"/>
              <a:t>thông tin </a:t>
            </a:r>
            <a:r>
              <a:rPr lang="vi-VN" dirty="0"/>
              <a:t>(tìm kiếm, lưu trữ, bảo vệ, xử lý</a:t>
            </a:r>
            <a:r>
              <a:rPr lang="vi-VN" dirty="0" smtClean="0"/>
              <a:t>,...) </a:t>
            </a:r>
            <a:r>
              <a:rPr lang="vi-VN" dirty="0"/>
              <a:t>và cung cấp </a:t>
            </a:r>
            <a:r>
              <a:rPr lang="vi-VN" dirty="0" smtClean="0"/>
              <a:t>kết quả cho người dùng.</a:t>
            </a:r>
          </a:p>
        </p:txBody>
      </p:sp>
      <p:sp>
        <p:nvSpPr>
          <p:cNvPr id="3" name="Title 2"/>
          <p:cNvSpPr>
            <a:spLocks noGrp="1"/>
          </p:cNvSpPr>
          <p:nvPr>
            <p:ph type="title"/>
          </p:nvPr>
        </p:nvSpPr>
        <p:spPr/>
        <p:txBody>
          <a:bodyPr/>
          <a:lstStyle/>
          <a:p>
            <a:r>
              <a:rPr lang="vi-VN" dirty="0" smtClean="0"/>
              <a:t>Hệ thống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37</a:t>
            </a:fld>
            <a:endParaRPr lang="ru-RU" dirty="0"/>
          </a:p>
        </p:txBody>
      </p:sp>
    </p:spTree>
    <p:extLst>
      <p:ext uri="{BB962C8B-B14F-4D97-AF65-F5344CB8AC3E}">
        <p14:creationId xmlns:p14="http://schemas.microsoft.com/office/powerpoint/2010/main" val="12261429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Hệ thống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38</a:t>
            </a:fld>
            <a:endParaRPr lang="ru-RU" dirty="0"/>
          </a:p>
        </p:txBody>
      </p:sp>
      <p:pic>
        <p:nvPicPr>
          <p:cNvPr id="1026" name="Picture 2" descr="Kết quả hình ảnh cho single compu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718054"/>
            <a:ext cx="2895600" cy="23454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ết quả hình ảnh cho folder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104" y="914400"/>
            <a:ext cx="3932296"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2569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Hệ thống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39</a:t>
            </a:fld>
            <a:endParaRPr lang="ru-RU" dirty="0"/>
          </a:p>
        </p:txBody>
      </p:sp>
      <p:pic>
        <p:nvPicPr>
          <p:cNvPr id="2050" name="Picture 2" descr="Kết quả hình ảnh cho computer with internet conn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8177561"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746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04938362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905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Hệ thống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40</a:t>
            </a:fld>
            <a:endParaRPr lang="ru-RU" dirty="0"/>
          </a:p>
        </p:txBody>
      </p:sp>
      <p:pic>
        <p:nvPicPr>
          <p:cNvPr id="1026" name="Picture 2" descr="http://freedesignfile.com/upload/2013/06/LAN-network-diagram-vecto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680446"/>
            <a:ext cx="5715000" cy="41013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Kết quả hình ảnh cho databas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9" y="863776"/>
            <a:ext cx="4231341" cy="248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88978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Hệ thống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41</a:t>
            </a:fld>
            <a:endParaRPr lang="ru-RU" dirty="0"/>
          </a:p>
        </p:txBody>
      </p:sp>
      <p:pic>
        <p:nvPicPr>
          <p:cNvPr id="2050" name="Picture 2" descr="http://www.jaringankita.com/blog/wp-content/uploads/2011/04/wide_area_network.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38200"/>
            <a:ext cx="8112125" cy="571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84663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smtClean="0"/>
              <a:t>Hệ thống thông tin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42</a:t>
            </a:fld>
            <a:endParaRPr lang="ru-RU" dirty="0"/>
          </a:p>
        </p:txBody>
      </p:sp>
      <p:pic>
        <p:nvPicPr>
          <p:cNvPr id="3074" name="Picture 2" descr="http://wirelesscabin.triagnosys.com/html/demo-Dateien/image0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8520314"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2373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2051006965"/>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569055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lnSpc>
                <a:spcPct val="150000"/>
              </a:lnSpc>
              <a:spcBef>
                <a:spcPts val="0"/>
              </a:spcBef>
              <a:buFont typeface="Wingdings" pitchFamily="2" charset="2"/>
              <a:buChar char="q"/>
            </a:pPr>
            <a:r>
              <a:rPr lang="en-US" b="1" dirty="0" smtClean="0"/>
              <a:t> An toàn thông tin </a:t>
            </a:r>
            <a:r>
              <a:rPr lang="en-US" dirty="0" smtClean="0"/>
              <a:t>l</a:t>
            </a:r>
            <a:r>
              <a:rPr lang="vi-VN" dirty="0" smtClean="0"/>
              <a:t>à </a:t>
            </a:r>
            <a:r>
              <a:rPr lang="vi-VN" dirty="0"/>
              <a:t>sự bảo vệ thông tin và các hệ thống thông tin tránh bị truy nhập, sử dụng, tiết lộ, gián đoạn, sửa đổi hoặc phá hoại trái phép nhằm bảo đảm tính nguyên vẹn, tính bảo mật và tính khả dụng của thông </a:t>
            </a:r>
            <a:r>
              <a:rPr lang="vi-VN" dirty="0" smtClean="0"/>
              <a:t>tin</a:t>
            </a:r>
            <a:r>
              <a:rPr lang="en-US" dirty="0" smtClean="0"/>
              <a:t> </a:t>
            </a:r>
            <a:r>
              <a:rPr lang="en-US" dirty="0"/>
              <a:t>[72/2013/NĐ-CP]</a:t>
            </a:r>
            <a:r>
              <a:rPr lang="vi-VN" dirty="0" smtClean="0"/>
              <a:t>.</a:t>
            </a:r>
            <a:endParaRPr lang="en-US" dirty="0" smtClean="0"/>
          </a:p>
        </p:txBody>
      </p:sp>
      <p:sp>
        <p:nvSpPr>
          <p:cNvPr id="3" name="Title 2"/>
          <p:cNvSpPr>
            <a:spLocks noGrp="1"/>
          </p:cNvSpPr>
          <p:nvPr>
            <p:ph type="title"/>
          </p:nvPr>
        </p:nvSpPr>
        <p:spPr/>
        <p:txBody>
          <a:bodyPr/>
          <a:lstStyle/>
          <a:p>
            <a:r>
              <a:rPr lang="vi-VN" smtClean="0"/>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44</a:t>
            </a:fld>
            <a:endParaRPr lang="ru-RU" dirty="0"/>
          </a:p>
        </p:txBody>
      </p:sp>
    </p:spTree>
    <p:extLst>
      <p:ext uri="{BB962C8B-B14F-4D97-AF65-F5344CB8AC3E}">
        <p14:creationId xmlns:p14="http://schemas.microsoft.com/office/powerpoint/2010/main" val="9207553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sz="quarter" idx="13"/>
          </p:nvPr>
        </p:nvSpPr>
        <p:spPr/>
        <p:txBody>
          <a:bodyPr anchor="ctr"/>
          <a:lstStyle/>
          <a:p>
            <a:pPr marL="0" indent="0" algn="ctr">
              <a:buNone/>
            </a:pPr>
            <a:r>
              <a:rPr lang="en-US" b="1" smtClean="0"/>
              <a:t>Ba tính chất an toàn của thông tin</a:t>
            </a:r>
          </a:p>
          <a:p>
            <a:pPr marL="0" indent="0" algn="ctr">
              <a:buNone/>
            </a:pPr>
            <a:endParaRPr lang="en-US" b="1" smtClean="0"/>
          </a:p>
          <a:p>
            <a:pPr marL="514350" indent="-514350">
              <a:buFont typeface="+mj-lt"/>
              <a:buAutoNum type="arabicPeriod"/>
            </a:pPr>
            <a:r>
              <a:rPr lang="en-US" smtClean="0"/>
              <a:t>Tính bí mật (Confidentiality)</a:t>
            </a:r>
          </a:p>
          <a:p>
            <a:pPr marL="514350" indent="-514350">
              <a:buFont typeface="+mj-lt"/>
              <a:buAutoNum type="arabicPeriod"/>
            </a:pPr>
            <a:r>
              <a:rPr lang="en-US" smtClean="0"/>
              <a:t>Tính toàn vẹn (Integrity)</a:t>
            </a:r>
          </a:p>
          <a:p>
            <a:pPr marL="514350" indent="-514350">
              <a:buFont typeface="+mj-lt"/>
              <a:buAutoNum type="arabicPeriod"/>
            </a:pPr>
            <a:r>
              <a:rPr lang="en-US" smtClean="0"/>
              <a:t>Tính khả dụng (Availability)</a:t>
            </a:r>
          </a:p>
          <a:p>
            <a:pPr marL="0" indent="0">
              <a:buNone/>
            </a:pPr>
            <a:endParaRPr lang="en-US"/>
          </a:p>
          <a:p>
            <a:pPr algn="ctr">
              <a:buFont typeface="Wingdings" pitchFamily="2" charset="2"/>
              <a:buChar char="è"/>
            </a:pPr>
            <a:r>
              <a:rPr lang="en-US" b="1" smtClean="0">
                <a:sym typeface="Wingdings" pitchFamily="2" charset="2"/>
              </a:rPr>
              <a:t>Bộ ba CIA</a:t>
            </a:r>
          </a:p>
        </p:txBody>
      </p:sp>
      <p:sp>
        <p:nvSpPr>
          <p:cNvPr id="11" name="Title 10"/>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45</a:t>
            </a:fld>
            <a:endParaRPr lang="ru-RU" dirty="0"/>
          </a:p>
        </p:txBody>
      </p:sp>
      <p:pic>
        <p:nvPicPr>
          <p:cNvPr id="2057" name="Picture 9" descr="https://www.cia.gov/portlet_content/home-slider-images/Cia_Seal_325X279.jpg/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2636912"/>
            <a:ext cx="3095625"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3193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ebdesignjustforyou.com/p/wp-content/uploads/2012/04/sample-confidentiality-agreement.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8854" y="2917838"/>
            <a:ext cx="2715146" cy="203516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normAutofit lnSpcReduction="10000"/>
          </a:bodyPr>
          <a:lstStyle/>
          <a:p>
            <a:pPr marL="0" indent="0" algn="ctr">
              <a:buNone/>
            </a:pPr>
            <a:r>
              <a:rPr lang="en-US" b="1" dirty="0" smtClean="0"/>
              <a:t>1. Tính bí mật</a:t>
            </a:r>
          </a:p>
          <a:p>
            <a:r>
              <a:rPr lang="en-US" dirty="0" smtClean="0"/>
              <a:t>Khái niệm: </a:t>
            </a:r>
            <a:r>
              <a:rPr lang="vi-VN" dirty="0" smtClean="0"/>
              <a:t>thông </a:t>
            </a:r>
            <a:r>
              <a:rPr lang="vi-VN" dirty="0"/>
              <a:t>tin chỉ cung cấp cho những người có thẩm </a:t>
            </a:r>
            <a:r>
              <a:rPr lang="vi-VN" dirty="0" smtClean="0"/>
              <a:t>quyền</a:t>
            </a:r>
            <a:endParaRPr lang="en-US" dirty="0" smtClean="0"/>
          </a:p>
          <a:p>
            <a:r>
              <a:rPr lang="en-US" dirty="0" smtClean="0"/>
              <a:t>Nguyên nhân phá vỡ tính bí mật:</a:t>
            </a:r>
          </a:p>
          <a:p>
            <a:pPr lvl="1"/>
            <a:r>
              <a:rPr lang="en-US" dirty="0" smtClean="0"/>
              <a:t>Nghe lén, xem lén, đọc lén</a:t>
            </a:r>
          </a:p>
          <a:p>
            <a:pPr lvl="1"/>
            <a:r>
              <a:rPr lang="en-US" dirty="0" smtClean="0"/>
              <a:t>Đánh cắp vật mang</a:t>
            </a:r>
          </a:p>
          <a:p>
            <a:pPr lvl="1"/>
            <a:r>
              <a:rPr lang="en-US" dirty="0" smtClean="0"/>
              <a:t>Xâm nhập trái phép</a:t>
            </a:r>
          </a:p>
          <a:p>
            <a:pPr lvl="1"/>
            <a:r>
              <a:rPr lang="en-US" dirty="0" smtClean="0"/>
              <a:t>Sự bất cẩn (nhầm lẫn, mất cảnh giác) của người có bí mật</a:t>
            </a:r>
          </a:p>
          <a:p>
            <a:pPr lvl="1"/>
            <a:r>
              <a:rPr lang="en-US" dirty="0" smtClean="0"/>
              <a:t>Gián điệp</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46</a:t>
            </a:fld>
            <a:endParaRPr lang="ru-RU" dirty="0"/>
          </a:p>
        </p:txBody>
      </p:sp>
    </p:spTree>
    <p:extLst>
      <p:ext uri="{BB962C8B-B14F-4D97-AF65-F5344CB8AC3E}">
        <p14:creationId xmlns:p14="http://schemas.microsoft.com/office/powerpoint/2010/main" val="12319383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3" name="Picture 7" descr="http://thumbs.dreamstime.com/x/broken-chain-set-2-15197219.jpg"/>
          <p:cNvPicPr>
            <a:picLocks noChangeAspect="1" noChangeArrowheads="1"/>
          </p:cNvPicPr>
          <p:nvPr/>
        </p:nvPicPr>
        <p:blipFill>
          <a:blip r:embed="rId2">
            <a:clrChange>
              <a:clrFrom>
                <a:srgbClr val="EBECF0"/>
              </a:clrFrom>
              <a:clrTo>
                <a:srgbClr val="EBECF0">
                  <a:alpha val="0"/>
                </a:srgbClr>
              </a:clrTo>
            </a:clrChange>
            <a:extLst>
              <a:ext uri="{28A0092B-C50C-407E-A947-70E740481C1C}">
                <a14:useLocalDpi xmlns:a14="http://schemas.microsoft.com/office/drawing/2010/main" val="0"/>
              </a:ext>
            </a:extLst>
          </a:blip>
          <a:srcRect/>
          <a:stretch>
            <a:fillRect/>
          </a:stretch>
        </p:blipFill>
        <p:spPr bwMode="auto">
          <a:xfrm>
            <a:off x="5243993" y="3200400"/>
            <a:ext cx="3900006"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normAutofit/>
          </a:bodyPr>
          <a:lstStyle/>
          <a:p>
            <a:pPr marL="0" indent="0" algn="ctr">
              <a:buNone/>
            </a:pPr>
            <a:r>
              <a:rPr lang="en-US" b="1" dirty="0" smtClean="0"/>
              <a:t>2. Tính toàn vẹn</a:t>
            </a:r>
          </a:p>
          <a:p>
            <a:r>
              <a:rPr lang="en-US" dirty="0" smtClean="0"/>
              <a:t>Khái niệm: đảm bảo</a:t>
            </a:r>
            <a:r>
              <a:rPr lang="vi-VN" dirty="0" smtClean="0"/>
              <a:t> </a:t>
            </a:r>
            <a:r>
              <a:rPr lang="en-US" dirty="0" smtClean="0"/>
              <a:t>thông tin</a:t>
            </a:r>
            <a:r>
              <a:rPr lang="vi-VN" dirty="0" smtClean="0"/>
              <a:t> </a:t>
            </a:r>
            <a:r>
              <a:rPr lang="vi-VN" dirty="0"/>
              <a:t>không bị thay đổi một cách trái phép hoặc thay đổi không như ý muốn</a:t>
            </a:r>
            <a:endParaRPr lang="en-US" dirty="0" smtClean="0"/>
          </a:p>
          <a:p>
            <a:r>
              <a:rPr lang="en-US" dirty="0" smtClean="0"/>
              <a:t>Nguyên nhân phá vỡ tính toàn vẹn:</a:t>
            </a:r>
          </a:p>
          <a:p>
            <a:pPr lvl="1"/>
            <a:r>
              <a:rPr lang="en-US" dirty="0" smtClean="0"/>
              <a:t>Lỗi đường truyền</a:t>
            </a:r>
          </a:p>
          <a:p>
            <a:pPr lvl="1"/>
            <a:r>
              <a:rPr lang="en-US" dirty="0" err="1" smtClean="0"/>
              <a:t>Lỗi</a:t>
            </a:r>
            <a:r>
              <a:rPr lang="en-US" dirty="0" smtClean="0"/>
              <a:t> </a:t>
            </a:r>
            <a:r>
              <a:rPr lang="en-US" dirty="0" err="1" smtClean="0"/>
              <a:t>phát</a:t>
            </a:r>
            <a:r>
              <a:rPr lang="en-US" dirty="0" smtClean="0"/>
              <a:t> sinh </a:t>
            </a:r>
            <a:r>
              <a:rPr lang="en-US" dirty="0" err="1" smtClean="0"/>
              <a:t>khi</a:t>
            </a:r>
            <a:r>
              <a:rPr lang="en-US" dirty="0" smtClean="0"/>
              <a:t> </a:t>
            </a:r>
            <a:r>
              <a:rPr lang="en-US" dirty="0" err="1"/>
              <a:t>lưu</a:t>
            </a:r>
            <a:r>
              <a:rPr lang="en-US" dirty="0"/>
              <a:t> </a:t>
            </a:r>
            <a:r>
              <a:rPr lang="en-US" dirty="0" err="1"/>
              <a:t>trữ</a:t>
            </a:r>
            <a:endParaRPr lang="en-US" dirty="0" smtClean="0"/>
          </a:p>
          <a:p>
            <a:pPr lvl="1"/>
            <a:r>
              <a:rPr lang="en-US" dirty="0" smtClean="0"/>
              <a:t>Tấn công sửa đổi, phá hủy</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47</a:t>
            </a:fld>
            <a:endParaRPr lang="ru-RU" dirty="0"/>
          </a:p>
        </p:txBody>
      </p:sp>
    </p:spTree>
    <p:extLst>
      <p:ext uri="{BB962C8B-B14F-4D97-AF65-F5344CB8AC3E}">
        <p14:creationId xmlns:p14="http://schemas.microsoft.com/office/powerpoint/2010/main" val="2257129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48</a:t>
            </a:fld>
            <a:endParaRPr lang="ru-RU" dirty="0"/>
          </a:p>
        </p:txBody>
      </p:sp>
      <p:pic>
        <p:nvPicPr>
          <p:cNvPr id="5" name="Picture 2" descr="http://www.webtretho.com/wttnews/wp-content/uploads/2013/04/ngan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6" y="775792"/>
            <a:ext cx="9121013"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0927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cloud.graphicleftovers.com/33257/1168962/247-availability.jpg"/>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486400" y="3200400"/>
            <a:ext cx="36576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13"/>
          </p:nvPr>
        </p:nvSpPr>
        <p:spPr/>
        <p:txBody>
          <a:bodyPr anchor="ctr">
            <a:normAutofit lnSpcReduction="10000"/>
          </a:bodyPr>
          <a:lstStyle/>
          <a:p>
            <a:pPr marL="0" indent="0" algn="ctr">
              <a:buNone/>
            </a:pPr>
            <a:r>
              <a:rPr lang="vi-VN" b="1" dirty="0" smtClean="0"/>
              <a:t>3. Tính khả dụng (sẵn sàng)</a:t>
            </a:r>
          </a:p>
          <a:p>
            <a:r>
              <a:rPr lang="vi-VN" dirty="0" smtClean="0"/>
              <a:t>Khái niệm: đảm bảo khả năng truy cập thông tin, tính năng của hệ thống thông tin mỗi khi người dùng hợp lệ có nhu cầu.</a:t>
            </a:r>
          </a:p>
          <a:p>
            <a:r>
              <a:rPr lang="vi-VN" dirty="0" smtClean="0"/>
              <a:t>Nguyên nhân phá vỡ tính khả dụng:</a:t>
            </a:r>
          </a:p>
          <a:p>
            <a:pPr lvl="1"/>
            <a:r>
              <a:rPr lang="vi-VN" dirty="0" smtClean="0"/>
              <a:t>Tấn công DoS, DDoS</a:t>
            </a:r>
          </a:p>
          <a:p>
            <a:pPr lvl="1"/>
            <a:r>
              <a:rPr lang="vi-VN" dirty="0" smtClean="0"/>
              <a:t>Cấu hình sai</a:t>
            </a:r>
          </a:p>
          <a:p>
            <a:pPr lvl="1"/>
            <a:r>
              <a:rPr lang="vi-VN" dirty="0" smtClean="0"/>
              <a:t>Tính toàn vẹn bị phá vỡ</a:t>
            </a:r>
          </a:p>
          <a:p>
            <a:pPr lvl="1"/>
            <a:r>
              <a:rPr lang="vi-VN" dirty="0" smtClean="0"/>
              <a:t>Hỏng hóc, </a:t>
            </a:r>
          </a:p>
          <a:p>
            <a:pPr lvl="1"/>
            <a:r>
              <a:rPr lang="vi-VN" dirty="0" smtClean="0"/>
              <a:t>Mất điện, thiên tai, hỏa hoạn</a:t>
            </a:r>
          </a:p>
        </p:txBody>
      </p:sp>
      <p:sp>
        <p:nvSpPr>
          <p:cNvPr id="3" name="Title 2"/>
          <p:cNvSpPr>
            <a:spLocks noGrp="1"/>
          </p:cNvSpPr>
          <p:nvPr>
            <p:ph type="title"/>
          </p:nvPr>
        </p:nvSpPr>
        <p:spPr/>
        <p:txBody>
          <a:bodyPr/>
          <a:lstStyle/>
          <a:p>
            <a:r>
              <a:rPr lang="vi-VN"/>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49</a:t>
            </a:fld>
            <a:endParaRPr lang="ru-RU" dirty="0"/>
          </a:p>
        </p:txBody>
      </p:sp>
    </p:spTree>
    <p:extLst>
      <p:ext uri="{BB962C8B-B14F-4D97-AF65-F5344CB8AC3E}">
        <p14:creationId xmlns:p14="http://schemas.microsoft.com/office/powerpoint/2010/main" val="73012404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pPr>
              <a:buFont typeface="Wingdings" panose="05000000000000000000" pitchFamily="2" charset="2"/>
              <a:buChar char="q"/>
            </a:pPr>
            <a:r>
              <a:rPr lang="vi-VN" dirty="0" smtClean="0"/>
              <a:t>Học phần: Cơ sở an toàn thông tin</a:t>
            </a:r>
          </a:p>
          <a:p>
            <a:pPr>
              <a:spcBef>
                <a:spcPts val="3600"/>
              </a:spcBef>
              <a:buFont typeface="Wingdings" panose="05000000000000000000" pitchFamily="2" charset="2"/>
              <a:buChar char="q"/>
            </a:pPr>
            <a:r>
              <a:rPr lang="vi-VN" dirty="0" smtClean="0"/>
              <a:t>Mục tiêu:</a:t>
            </a:r>
          </a:p>
          <a:p>
            <a:r>
              <a:rPr lang="vi-VN" dirty="0" smtClean="0"/>
              <a:t>Khái niệm an toàn thông tin</a:t>
            </a:r>
          </a:p>
          <a:p>
            <a:r>
              <a:rPr lang="vi-VN" dirty="0" smtClean="0"/>
              <a:t>Hiểm họa an toàn thông tin</a:t>
            </a:r>
          </a:p>
          <a:p>
            <a:r>
              <a:rPr lang="vi-VN" dirty="0" smtClean="0"/>
              <a:t>Phương pháp đảm bảo an toàn thông tin</a:t>
            </a:r>
          </a:p>
          <a:p>
            <a:r>
              <a:rPr lang="vi-VN" dirty="0" smtClean="0"/>
              <a:t>Phương tiện đảm bảo an toàn thông tin</a:t>
            </a:r>
            <a:endParaRPr lang="en-US" dirty="0"/>
          </a:p>
        </p:txBody>
      </p:sp>
      <p:sp>
        <p:nvSpPr>
          <p:cNvPr id="3" name="Title 2"/>
          <p:cNvSpPr>
            <a:spLocks noGrp="1"/>
          </p:cNvSpPr>
          <p:nvPr>
            <p:ph type="title"/>
          </p:nvPr>
        </p:nvSpPr>
        <p:spPr/>
        <p:txBody>
          <a:bodyPr/>
          <a:lstStyle/>
          <a:p>
            <a:r>
              <a:rPr lang="vi-VN" dirty="0" smtClean="0"/>
              <a:t>Mục tiêu học phần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a:t>
            </a:fld>
            <a:endParaRPr lang="ru-RU" dirty="0"/>
          </a:p>
        </p:txBody>
      </p:sp>
    </p:spTree>
    <p:extLst>
      <p:ext uri="{BB962C8B-B14F-4D97-AF65-F5344CB8AC3E}">
        <p14:creationId xmlns:p14="http://schemas.microsoft.com/office/powerpoint/2010/main" val="39266718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normAutofit/>
          </a:bodyPr>
          <a:lstStyle/>
          <a:p>
            <a:pPr>
              <a:lnSpc>
                <a:spcPct val="150000"/>
              </a:lnSpc>
              <a:spcBef>
                <a:spcPts val="0"/>
              </a:spcBef>
              <a:buFont typeface="Wingdings" pitchFamily="2" charset="2"/>
              <a:buChar char="q"/>
            </a:pPr>
            <a:r>
              <a:rPr lang="en-US" b="1" dirty="0" smtClean="0"/>
              <a:t>An ninh thông tin </a:t>
            </a:r>
            <a:r>
              <a:rPr lang="en-US" dirty="0" smtClean="0"/>
              <a:t>là</a:t>
            </a:r>
            <a:r>
              <a:rPr lang="vi-VN" dirty="0" smtClean="0"/>
              <a:t> </a:t>
            </a:r>
            <a:r>
              <a:rPr lang="vi-VN" dirty="0"/>
              <a:t>việc bảo đảm thông tin trên mạng không gây phương hại đến an ninh quốc gia, trật tự an toàn xã hội, bí mật nhà nước, quyền và lợi ích hợp pháp của tổ chức, cá </a:t>
            </a:r>
            <a:r>
              <a:rPr lang="vi-VN" dirty="0" smtClean="0"/>
              <a:t>nhân</a:t>
            </a:r>
            <a:r>
              <a:rPr lang="en-US" dirty="0" smtClean="0"/>
              <a:t> </a:t>
            </a:r>
            <a:r>
              <a:rPr lang="en-US" dirty="0"/>
              <a:t>[</a:t>
            </a:r>
            <a:r>
              <a:rPr lang="en-US" dirty="0" smtClean="0"/>
              <a:t>72/2013/NĐ-CP]</a:t>
            </a:r>
            <a:r>
              <a:rPr lang="vi-VN" dirty="0" smtClean="0"/>
              <a:t>.</a:t>
            </a:r>
          </a:p>
        </p:txBody>
      </p:sp>
      <p:sp>
        <p:nvSpPr>
          <p:cNvPr id="3" name="Title 2"/>
          <p:cNvSpPr>
            <a:spLocks noGrp="1"/>
          </p:cNvSpPr>
          <p:nvPr>
            <p:ph type="title"/>
          </p:nvPr>
        </p:nvSpPr>
        <p:spPr/>
        <p:txBody>
          <a:bodyPr/>
          <a:lstStyle/>
          <a:p>
            <a:r>
              <a:rPr lang="vi-VN" smtClean="0"/>
              <a:t>Khái niệm An toàn thông tin</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50</a:t>
            </a:fld>
            <a:endParaRPr lang="ru-RU" dirty="0"/>
          </a:p>
        </p:txBody>
      </p:sp>
      <p:sp>
        <p:nvSpPr>
          <p:cNvPr id="5" name="Rounded Rectangle 4"/>
          <p:cNvSpPr/>
          <p:nvPr/>
        </p:nvSpPr>
        <p:spPr>
          <a:xfrm>
            <a:off x="687760" y="1600200"/>
            <a:ext cx="7770440" cy="32766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lnSpc>
                <a:spcPct val="150000"/>
              </a:lnSpc>
            </a:pPr>
            <a:r>
              <a:rPr lang="vi-VN" sz="3200" b="1" dirty="0"/>
              <a:t>«Information Security» </a:t>
            </a:r>
            <a:r>
              <a:rPr lang="vi-VN" sz="3200" b="1" dirty="0" smtClean="0"/>
              <a:t>là bảo vệ quyền, lợi ích hợp pháp của cá nhân, tổ chức, xã hội và quốc gia trong lĩnh vực thông tin</a:t>
            </a:r>
            <a:endParaRPr lang="en-US" sz="3200" b="1" dirty="0"/>
          </a:p>
        </p:txBody>
      </p:sp>
    </p:spTree>
    <p:extLst>
      <p:ext uri="{BB962C8B-B14F-4D97-AF65-F5344CB8AC3E}">
        <p14:creationId xmlns:p14="http://schemas.microsoft.com/office/powerpoint/2010/main" val="39644077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6949439" cy="914401"/>
          </a:xfrm>
        </p:spPr>
        <p:txBody>
          <a:bodyPr>
            <a:noAutofit/>
          </a:bodyPr>
          <a:lstStyle/>
          <a:p>
            <a:r>
              <a:rPr lang="en-US" sz="3600" dirty="0" err="1" smtClean="0"/>
              <a:t>Các</a:t>
            </a:r>
            <a:r>
              <a:rPr lang="en-US" sz="3600" dirty="0" smtClean="0"/>
              <a:t> </a:t>
            </a:r>
            <a:r>
              <a:rPr lang="en-US" sz="3600" dirty="0" err="1" smtClean="0"/>
              <a:t>lĩnh</a:t>
            </a:r>
            <a:r>
              <a:rPr lang="en-US" sz="3600" dirty="0" smtClean="0"/>
              <a:t> </a:t>
            </a:r>
            <a:r>
              <a:rPr lang="en-US" sz="3600" dirty="0" err="1" smtClean="0"/>
              <a:t>vực</a:t>
            </a:r>
            <a:r>
              <a:rPr lang="en-US" sz="3600" dirty="0" smtClean="0"/>
              <a:t> </a:t>
            </a:r>
            <a:r>
              <a:rPr lang="en-US" sz="3600" dirty="0" err="1" smtClean="0"/>
              <a:t>trong</a:t>
            </a:r>
            <a:r>
              <a:rPr lang="en-US" sz="3600" dirty="0" smtClean="0"/>
              <a:t> an </a:t>
            </a:r>
            <a:r>
              <a:rPr lang="en-US" sz="3600" dirty="0" err="1" smtClean="0"/>
              <a:t>toàn</a:t>
            </a:r>
            <a:r>
              <a:rPr lang="en-US" sz="3600" dirty="0" smtClean="0"/>
              <a:t> </a:t>
            </a:r>
            <a:r>
              <a:rPr lang="en-US" sz="3600" dirty="0" err="1" smtClean="0"/>
              <a:t>thông</a:t>
            </a:r>
            <a:r>
              <a:rPr lang="en-US" sz="3600" dirty="0" smtClean="0"/>
              <a:t> tin</a:t>
            </a:r>
            <a:endParaRPr lang="en-US" sz="3600" dirty="0"/>
          </a:p>
        </p:txBody>
      </p:sp>
      <p:sp>
        <p:nvSpPr>
          <p:cNvPr id="4" name="Slide Number Placeholder 3"/>
          <p:cNvSpPr>
            <a:spLocks noGrp="1"/>
          </p:cNvSpPr>
          <p:nvPr>
            <p:ph type="sldNum" sz="quarter" idx="12"/>
          </p:nvPr>
        </p:nvSpPr>
        <p:spPr/>
        <p:txBody>
          <a:bodyPr/>
          <a:lstStyle/>
          <a:p>
            <a:fld id="{427993A3-B38B-47AC-B942-069007B98EA1}" type="slidenum">
              <a:rPr lang="en-US" smtClean="0"/>
              <a:pPr/>
              <a:t>51</a:t>
            </a:fld>
            <a:endParaRPr lang="en-US"/>
          </a:p>
        </p:txBody>
      </p:sp>
      <p:pic>
        <p:nvPicPr>
          <p:cNvPr id="20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042" y="1499736"/>
            <a:ext cx="8758044" cy="48248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91173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0864" y="1078657"/>
            <a:ext cx="3428823" cy="323165"/>
          </a:xfrm>
        </p:spPr>
        <p:txBody>
          <a:bodyPr>
            <a:normAutofit fontScale="90000"/>
          </a:bodyPr>
          <a:lstStyle/>
          <a:p>
            <a:r>
              <a:rPr lang="en-US" smtClean="0"/>
              <a:t>Bản đồ Ứng Dụng Bảo Mật</a:t>
            </a:r>
            <a:endParaRPr lang="en-US" dirty="0"/>
          </a:p>
        </p:txBody>
      </p:sp>
      <p:sp>
        <p:nvSpPr>
          <p:cNvPr id="3" name="Slide Number Placeholder 2"/>
          <p:cNvSpPr>
            <a:spLocks noGrp="1"/>
          </p:cNvSpPr>
          <p:nvPr>
            <p:ph type="sldNum" sz="quarter" idx="12"/>
          </p:nvPr>
        </p:nvSpPr>
        <p:spPr/>
        <p:txBody>
          <a:bodyPr/>
          <a:lstStyle/>
          <a:p>
            <a:fld id="{427993A3-B38B-47AC-B942-069007B98EA1}" type="slidenum">
              <a:rPr lang="en-US" smtClean="0"/>
              <a:t>52</a:t>
            </a:fld>
            <a:endParaRPr lang="en-US"/>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0534" y="1499736"/>
            <a:ext cx="9009246" cy="4166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98945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7993A3-B38B-47AC-B942-069007B98EA1}" type="slidenum">
              <a:rPr lang="en-US" smtClean="0">
                <a:solidFill>
                  <a:prstClr val="white"/>
                </a:solidFill>
              </a:rPr>
              <a:pPr/>
              <a:t>53</a:t>
            </a:fld>
            <a:endParaRPr lang="en-US">
              <a:solidFill>
                <a:prstClr val="white"/>
              </a:solidFill>
            </a:endParaRPr>
          </a:p>
        </p:txBody>
      </p:sp>
      <p:sp>
        <p:nvSpPr>
          <p:cNvPr id="5" name="Title 1"/>
          <p:cNvSpPr txBox="1">
            <a:spLocks/>
          </p:cNvSpPr>
          <p:nvPr/>
        </p:nvSpPr>
        <p:spPr>
          <a:xfrm>
            <a:off x="3218482" y="391474"/>
            <a:ext cx="3486879" cy="318772"/>
          </a:xfrm>
          <a:prstGeom prst="rect">
            <a:avLst/>
          </a:prstGeom>
        </p:spPr>
        <p:txBody>
          <a:bodyPr vert="horz" lIns="91440" tIns="45720" rIns="91440" bIns="45720" rtlCol="0" anchor="ctr">
            <a:normAutofit fontScale="85000" lnSpcReduction="20000"/>
          </a:bodyPr>
          <a:lstStyle>
            <a:lvl1pPr algn="l" defTabSz="914400" rtl="0" eaLnBrk="1" latinLnBrk="0" hangingPunct="1">
              <a:spcBef>
                <a:spcPct val="0"/>
              </a:spcBef>
              <a:buNone/>
              <a:defRPr sz="2100" kern="1200">
                <a:solidFill>
                  <a:schemeClr val="tx1"/>
                </a:solidFill>
                <a:latin typeface="+mj-lt"/>
                <a:ea typeface="+mj-ea"/>
                <a:cs typeface="+mj-cs"/>
              </a:defRPr>
            </a:lvl1pPr>
          </a:lstStyle>
          <a:p>
            <a:r>
              <a:rPr lang="en-US" smtClean="0"/>
              <a:t>Các công ty Bảo Mật tại Việt Nam</a:t>
            </a:r>
            <a:endParaRPr lang="en-US"/>
          </a:p>
        </p:txBody>
      </p:sp>
      <p:sp>
        <p:nvSpPr>
          <p:cNvPr id="6" name="Slide Number Placeholder 3"/>
          <p:cNvSpPr txBox="1">
            <a:spLocks/>
          </p:cNvSpPr>
          <p:nvPr/>
        </p:nvSpPr>
        <p:spPr>
          <a:xfrm>
            <a:off x="7797800" y="6562487"/>
            <a:ext cx="1744117" cy="270121"/>
          </a:xfrm>
          <a:prstGeom prst="rect">
            <a:avLst/>
          </a:prstGeom>
        </p:spPr>
        <p:txBody>
          <a:bodyPr vert="horz" lIns="91440" tIns="45720" rIns="91440" bIns="45720" rtlCol="0" anchor="ctr"/>
          <a:lstStyle>
            <a:defPPr>
              <a:defRPr lang="ru-RU"/>
            </a:defPPr>
            <a:lvl1pPr marL="0" algn="ctr" defTabSz="914400" rtl="0" eaLnBrk="1" latinLnBrk="0" hangingPunct="1">
              <a:defRPr sz="135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27993A3-B38B-47AC-B942-069007B98EA1}" type="slidenum">
              <a:rPr lang="en-US" smtClean="0"/>
              <a:pPr/>
              <a:t>53</a:t>
            </a:fld>
            <a:endParaRPr lang="en-US"/>
          </a:p>
        </p:txBody>
      </p:sp>
      <p:pic>
        <p:nvPicPr>
          <p:cNvPr id="7" name="Picture 6" descr="http://securitybox.vn/wp-content/uploads/2017/05/cong-ty-co-phan-an-ninh-an-toan-thong-tin-cm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3" y="1361184"/>
            <a:ext cx="4505593" cy="1189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securitybox.vn/wp-content/uploads/2017/05/dich-vu-an-ninh-mang-securitybox-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2805" y="1120717"/>
            <a:ext cx="3709300" cy="21637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Image result for bka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125220"/>
            <a:ext cx="2922476" cy="16699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vse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96" y="5134618"/>
            <a:ext cx="2379089" cy="12073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vncs vietn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7698" y="4850452"/>
            <a:ext cx="3052160" cy="145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166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6089" y="1119478"/>
            <a:ext cx="4878932" cy="323165"/>
          </a:xfrm>
        </p:spPr>
        <p:txBody>
          <a:bodyPr>
            <a:normAutofit fontScale="90000"/>
          </a:bodyPr>
          <a:lstStyle/>
          <a:p>
            <a:r>
              <a:rPr lang="en-US" dirty="0" err="1" smtClean="0"/>
              <a:t>Hiện</a:t>
            </a:r>
            <a:r>
              <a:rPr lang="en-US" dirty="0" smtClean="0"/>
              <a:t> </a:t>
            </a:r>
            <a:r>
              <a:rPr lang="en-US" dirty="0" err="1" smtClean="0"/>
              <a:t>tại</a:t>
            </a:r>
            <a:r>
              <a:rPr lang="en-US" dirty="0" smtClean="0"/>
              <a:t>, </a:t>
            </a:r>
            <a:r>
              <a:rPr lang="en-US" dirty="0" err="1" smtClean="0"/>
              <a:t>Tương</a:t>
            </a:r>
            <a:r>
              <a:rPr lang="en-US" dirty="0" smtClean="0"/>
              <a:t> </a:t>
            </a:r>
            <a:r>
              <a:rPr lang="en-US" dirty="0" err="1" smtClean="0"/>
              <a:t>lai</a:t>
            </a:r>
            <a:r>
              <a:rPr lang="en-US" dirty="0" smtClean="0"/>
              <a:t> &amp; </a:t>
            </a:r>
            <a:r>
              <a:rPr lang="en-US" dirty="0" err="1" smtClean="0"/>
              <a:t>Thách</a:t>
            </a:r>
            <a:r>
              <a:rPr lang="en-US" dirty="0" smtClean="0"/>
              <a:t> </a:t>
            </a:r>
            <a:r>
              <a:rPr lang="en-US" dirty="0" err="1" smtClean="0"/>
              <a:t>thức</a:t>
            </a:r>
            <a:endParaRPr lang="en-US" dirty="0"/>
          </a:p>
        </p:txBody>
      </p:sp>
      <p:pic>
        <p:nvPicPr>
          <p:cNvPr id="1026" name="Picture 2" descr="Image result for iot de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688" y="2069307"/>
            <a:ext cx="3409375" cy="2597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1206" y="4830723"/>
            <a:ext cx="2094338" cy="300082"/>
          </a:xfrm>
          <a:prstGeom prst="rect">
            <a:avLst/>
          </a:prstGeom>
          <a:noFill/>
        </p:spPr>
        <p:txBody>
          <a:bodyPr wrap="square" rtlCol="0">
            <a:spAutoFit/>
          </a:bodyPr>
          <a:lstStyle/>
          <a:p>
            <a:r>
              <a:rPr lang="en-US" sz="1350" b="1" dirty="0" err="1"/>
              <a:t>Năm</a:t>
            </a:r>
            <a:r>
              <a:rPr lang="en-US" sz="1350" b="1" dirty="0"/>
              <a:t> 2017 - 8,4 </a:t>
            </a:r>
            <a:r>
              <a:rPr lang="en-US" sz="1350" b="1" dirty="0" err="1"/>
              <a:t>tỷ</a:t>
            </a:r>
            <a:r>
              <a:rPr lang="en-US" sz="1350" b="1" dirty="0"/>
              <a:t> </a:t>
            </a:r>
            <a:r>
              <a:rPr lang="en-US" sz="1350" b="1" dirty="0" err="1"/>
              <a:t>thiết</a:t>
            </a:r>
            <a:r>
              <a:rPr lang="en-US" sz="1350" b="1" dirty="0"/>
              <a:t> </a:t>
            </a:r>
            <a:r>
              <a:rPr lang="en-US" sz="1350" b="1" dirty="0" err="1"/>
              <a:t>bị</a:t>
            </a:r>
            <a:endParaRPr lang="en-US" sz="1350" b="1" dirty="0"/>
          </a:p>
        </p:txBody>
      </p:sp>
      <p:pic>
        <p:nvPicPr>
          <p:cNvPr id="1028" name="Picture 4" descr="Image result for iot de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9513" y="2069306"/>
            <a:ext cx="2817662" cy="26016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21175" y="4830723"/>
            <a:ext cx="2094338" cy="300082"/>
          </a:xfrm>
          <a:prstGeom prst="rect">
            <a:avLst/>
          </a:prstGeom>
          <a:noFill/>
        </p:spPr>
        <p:txBody>
          <a:bodyPr wrap="square" rtlCol="0">
            <a:spAutoFit/>
          </a:bodyPr>
          <a:lstStyle/>
          <a:p>
            <a:r>
              <a:rPr lang="en-US" sz="1350" b="1"/>
              <a:t>Năm 2020 -  25 tỷ thiết bị </a:t>
            </a:r>
          </a:p>
        </p:txBody>
      </p:sp>
      <p:cxnSp>
        <p:nvCxnSpPr>
          <p:cNvPr id="6" name="Straight Arrow Connector 5"/>
          <p:cNvCxnSpPr/>
          <p:nvPr/>
        </p:nvCxnSpPr>
        <p:spPr>
          <a:xfrm>
            <a:off x="3916513" y="3368278"/>
            <a:ext cx="998387" cy="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427993A3-B38B-47AC-B942-069007B98EA1}" type="slidenum">
              <a:rPr lang="en-US" smtClean="0"/>
              <a:t>54</a:t>
            </a:fld>
            <a:endParaRPr lang="en-US"/>
          </a:p>
        </p:txBody>
      </p:sp>
    </p:spTree>
    <p:extLst>
      <p:ext uri="{BB962C8B-B14F-4D97-AF65-F5344CB8AC3E}">
        <p14:creationId xmlns:p14="http://schemas.microsoft.com/office/powerpoint/2010/main" val="9227235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44895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r>
              <a:rPr lang="vi-VN" dirty="0" smtClean="0"/>
              <a:t>Tổng thời lượng: 45 tiết</a:t>
            </a:r>
          </a:p>
          <a:p>
            <a:r>
              <a:rPr lang="vi-VN" dirty="0" smtClean="0"/>
              <a:t>Số buổi: 15 buổi</a:t>
            </a:r>
          </a:p>
          <a:p>
            <a:r>
              <a:rPr lang="vi-VN" dirty="0" smtClean="0"/>
              <a:t>Hình thức buổi học</a:t>
            </a:r>
            <a:endParaRPr lang="en-US" dirty="0"/>
          </a:p>
          <a:p>
            <a:r>
              <a:rPr lang="en-US" dirty="0" err="1" smtClean="0"/>
              <a:t>Hình</a:t>
            </a:r>
            <a:r>
              <a:rPr lang="en-US" dirty="0" smtClean="0"/>
              <a:t> </a:t>
            </a:r>
            <a:r>
              <a:rPr lang="en-US" dirty="0" err="1" smtClean="0"/>
              <a:t>thức</a:t>
            </a:r>
            <a:r>
              <a:rPr lang="en-US" dirty="0" smtClean="0"/>
              <a:t> </a:t>
            </a:r>
            <a:r>
              <a:rPr lang="en-US" dirty="0" err="1" smtClean="0"/>
              <a:t>thi</a:t>
            </a:r>
            <a:r>
              <a:rPr lang="en-US" dirty="0" smtClean="0"/>
              <a:t>: </a:t>
            </a:r>
            <a:r>
              <a:rPr lang="en-US" dirty="0" err="1" smtClean="0"/>
              <a:t>viết</a:t>
            </a:r>
            <a:r>
              <a:rPr lang="en-US" dirty="0" smtClean="0"/>
              <a:t> (90’ – </a:t>
            </a:r>
            <a:r>
              <a:rPr lang="en-US" dirty="0" err="1" smtClean="0"/>
              <a:t>không</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tài</a:t>
            </a:r>
            <a:r>
              <a:rPr lang="en-US" dirty="0" smtClean="0"/>
              <a:t> </a:t>
            </a:r>
            <a:r>
              <a:rPr lang="en-US" dirty="0" err="1" smtClean="0"/>
              <a:t>liệu</a:t>
            </a:r>
            <a:r>
              <a:rPr lang="en-US" dirty="0" smtClean="0"/>
              <a:t>).</a:t>
            </a:r>
          </a:p>
          <a:p>
            <a:endParaRPr lang="vi-VN" dirty="0" smtClean="0"/>
          </a:p>
        </p:txBody>
      </p:sp>
      <p:sp>
        <p:nvSpPr>
          <p:cNvPr id="3" name="Title 2"/>
          <p:cNvSpPr>
            <a:spLocks noGrp="1"/>
          </p:cNvSpPr>
          <p:nvPr>
            <p:ph type="title"/>
          </p:nvPr>
        </p:nvSpPr>
        <p:spPr/>
        <p:txBody>
          <a:bodyPr/>
          <a:lstStyle/>
          <a:p>
            <a:r>
              <a:rPr lang="vi-VN" dirty="0" smtClean="0"/>
              <a:t>Cấu trúc học phần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6</a:t>
            </a:fld>
            <a:endParaRPr lang="ru-RU" dirty="0"/>
          </a:p>
        </p:txBody>
      </p:sp>
    </p:spTree>
    <p:extLst>
      <p:ext uri="{BB962C8B-B14F-4D97-AF65-F5344CB8AC3E}">
        <p14:creationId xmlns:p14="http://schemas.microsoft.com/office/powerpoint/2010/main" val="41247967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chor="ctr"/>
          <a:lstStyle/>
          <a:p>
            <a:r>
              <a:rPr lang="vi-VN" dirty="0" smtClean="0"/>
              <a:t>Kế hoạch các buổi học</a:t>
            </a:r>
          </a:p>
          <a:p>
            <a:r>
              <a:rPr lang="vi-VN" dirty="0" smtClean="0"/>
              <a:t>Bài tập lớn</a:t>
            </a:r>
          </a:p>
        </p:txBody>
      </p:sp>
      <p:sp>
        <p:nvSpPr>
          <p:cNvPr id="3" name="Title 2"/>
          <p:cNvSpPr>
            <a:spLocks noGrp="1"/>
          </p:cNvSpPr>
          <p:nvPr>
            <p:ph type="title"/>
          </p:nvPr>
        </p:nvSpPr>
        <p:spPr/>
        <p:txBody>
          <a:bodyPr/>
          <a:lstStyle/>
          <a:p>
            <a:r>
              <a:rPr lang="vi-VN" dirty="0" smtClean="0"/>
              <a:t>Kế hoạch học phần</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7</a:t>
            </a:fld>
            <a:endParaRPr lang="ru-RU" dirty="0"/>
          </a:p>
        </p:txBody>
      </p:sp>
    </p:spTree>
    <p:extLst>
      <p:ext uri="{BB962C8B-B14F-4D97-AF65-F5344CB8AC3E}">
        <p14:creationId xmlns:p14="http://schemas.microsoft.com/office/powerpoint/2010/main" val="28392656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3420883433"/>
              </p:ext>
            </p:extLst>
          </p:nvPr>
        </p:nvGraphicFramePr>
        <p:xfrm>
          <a:off x="304800" y="228600"/>
          <a:ext cx="86106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33827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buFont typeface="Wingdings" pitchFamily="2" charset="2"/>
              <a:buChar char="q"/>
            </a:pPr>
            <a:r>
              <a:rPr lang="vi-VN" dirty="0" smtClean="0"/>
              <a:t>2010: Sâu Stuxnet</a:t>
            </a:r>
            <a:endParaRPr lang="vi-VN" dirty="0"/>
          </a:p>
        </p:txBody>
      </p:sp>
      <p:sp>
        <p:nvSpPr>
          <p:cNvPr id="3" name="Title 2"/>
          <p:cNvSpPr>
            <a:spLocks noGrp="1"/>
          </p:cNvSpPr>
          <p:nvPr>
            <p:ph type="title"/>
          </p:nvPr>
        </p:nvSpPr>
        <p:spPr/>
        <p:txBody>
          <a:bodyPr/>
          <a:lstStyle/>
          <a:p>
            <a:r>
              <a:rPr lang="vi-VN" smtClean="0"/>
              <a:t>Sự kiện an ninh mạng gần đây</a:t>
            </a:r>
            <a:endParaRPr lang="vi-VN"/>
          </a:p>
        </p:txBody>
      </p:sp>
      <p:sp>
        <p:nvSpPr>
          <p:cNvPr id="4" name="Slide Number Placeholder 3"/>
          <p:cNvSpPr>
            <a:spLocks noGrp="1"/>
          </p:cNvSpPr>
          <p:nvPr>
            <p:ph type="sldNum" sz="quarter" idx="12"/>
          </p:nvPr>
        </p:nvSpPr>
        <p:spPr/>
        <p:txBody>
          <a:bodyPr/>
          <a:lstStyle/>
          <a:p>
            <a:fld id="{BB78B191-4D3F-403E-AAE5-8E88385FB05B}" type="slidenum">
              <a:rPr lang="en-US" smtClean="0"/>
              <a:pPr/>
              <a:t>9</a:t>
            </a:fld>
            <a:endParaRPr lang="en-US"/>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24000"/>
            <a:ext cx="8991600" cy="3915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01697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lide bài giảng.potx" id="{149B5520-43E3-49CE-9896-7E2355D72C92}" vid="{766EDCEA-6032-41A3-A68D-E084F32FD4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bài giảng</Template>
  <TotalTime>686</TotalTime>
  <Words>2874</Words>
  <Application>Microsoft Office PowerPoint</Application>
  <PresentationFormat>On-screen Show (4:3)</PresentationFormat>
  <Paragraphs>338</Paragraphs>
  <Slides>55</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Arial Narrow</vt:lpstr>
      <vt:lpstr>Calibri</vt:lpstr>
      <vt:lpstr>Symbol</vt:lpstr>
      <vt:lpstr>Tahoma</vt:lpstr>
      <vt:lpstr>Wingdings</vt:lpstr>
      <vt:lpstr>Slide bài giảng</vt:lpstr>
      <vt:lpstr>Thông tin về giảng viên</vt:lpstr>
      <vt:lpstr>CƠ SỞ AN TOÀN THÔNG TIN</vt:lpstr>
      <vt:lpstr>PowerPoint Presentation</vt:lpstr>
      <vt:lpstr>PowerPoint Presentation</vt:lpstr>
      <vt:lpstr>Mục tiêu học phần</vt:lpstr>
      <vt:lpstr>Cấu trúc học phần</vt:lpstr>
      <vt:lpstr>Kế hoạch học phần</vt:lpstr>
      <vt:lpstr>PowerPoint Presentation</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Case Study: Dark Trace</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Sự kiện an ninh mạng gần đây</vt:lpstr>
      <vt:lpstr>Điểm yếu bảo mật ở Việt Nam</vt:lpstr>
      <vt:lpstr>Thiệt hại do các tấn công mạng tại Việt Nam</vt:lpstr>
      <vt:lpstr>Sự kiện an ninh mạng gần đây</vt:lpstr>
      <vt:lpstr>PowerPoint Presentation</vt:lpstr>
      <vt:lpstr>Thông tin và dữ liệu</vt:lpstr>
      <vt:lpstr>Thông tin và dữ liệu</vt:lpstr>
      <vt:lpstr>Thông tin và dữ liệu</vt:lpstr>
      <vt:lpstr>Thông tin và dữ liệu</vt:lpstr>
      <vt:lpstr>Thông tin và dữ liệu</vt:lpstr>
      <vt:lpstr>Hệ thống thông tin</vt:lpstr>
      <vt:lpstr>Hệ thống thông tin</vt:lpstr>
      <vt:lpstr>Hệ thống thông tin</vt:lpstr>
      <vt:lpstr>Hệ thống thông tin</vt:lpstr>
      <vt:lpstr>Hệ thống thông tin</vt:lpstr>
      <vt:lpstr>Hệ thống thông tin</vt:lpstr>
      <vt:lpstr>PowerPoint Presentation</vt:lpstr>
      <vt:lpstr>Khái niệm An toàn thông tin</vt:lpstr>
      <vt:lpstr>Khái niệm An toàn thông tin</vt:lpstr>
      <vt:lpstr>Khái niệm An toàn thông tin</vt:lpstr>
      <vt:lpstr>Khái niệm An toàn thông tin</vt:lpstr>
      <vt:lpstr>Khái niệm An toàn thông tin</vt:lpstr>
      <vt:lpstr>Khái niệm An toàn thông tin</vt:lpstr>
      <vt:lpstr>Khái niệm An toàn thông tin</vt:lpstr>
      <vt:lpstr>Các lĩnh vực trong an toàn thông tin</vt:lpstr>
      <vt:lpstr>Bản đồ Ứng Dụng Bảo Mật</vt:lpstr>
      <vt:lpstr>PowerPoint Presentation</vt:lpstr>
      <vt:lpstr>Hiện tại, Tương lai &amp; Thách thức</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Trần Anh Tú</cp:lastModifiedBy>
  <cp:revision>64</cp:revision>
  <dcterms:created xsi:type="dcterms:W3CDTF">2016-09-04T02:02:16Z</dcterms:created>
  <dcterms:modified xsi:type="dcterms:W3CDTF">2020-06-19T10:04:13Z</dcterms:modified>
</cp:coreProperties>
</file>